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comments/comment6.xml" ContentType="application/vnd.openxmlformats-officedocument.presentationml.comments+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comments/comment4.xml" ContentType="application/vnd.openxmlformats-officedocument.presentationml.comments+xml"/>
  <Override PartName="/docProps/custom.xml" ContentType="application/vnd.openxmlformats-officedocument.custom-properties+xml"/>
  <Override PartName="/ppt/commentAuthors.xml" ContentType="application/vnd.openxmlformats-officedocument.presentationml.commentAuthors+xml"/>
  <Override PartName="/ppt/comments/comment2.xml" ContentType="application/vnd.openxmlformats-officedocument.presentationml.comment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comments/comment7.xml" ContentType="application/vnd.openxmlformats-officedocument.presentationml.comments+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comments/comment5.xml" ContentType="application/vnd.openxmlformats-officedocument.presentationml.comment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comments/comment3.xml" ContentType="application/vnd.openxmlformats-officedocument.presentationml.comments+xml"/>
  <Override PartName="/ppt/slideLayouts/slideLayout10.xml" ContentType="application/vnd.openxmlformats-officedocument.presentationml.slideLayout+xml"/>
  <Override PartName="/ppt/comments/comment1.xml" ContentType="application/vnd.openxmlformats-officedocument.presentationml.comments+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7">
  <p:sldMasterIdLst>
    <p:sldMasterId id="2147483702" r:id="rId1"/>
  </p:sldMasterIdLst>
  <p:notesMasterIdLst>
    <p:notesMasterId r:id="rId31"/>
  </p:notesMasterIdLst>
  <p:handoutMasterIdLst>
    <p:handoutMasterId r:id="rId32"/>
  </p:handoutMasterIdLst>
  <p:sldIdLst>
    <p:sldId id="303" r:id="rId2"/>
    <p:sldId id="257" r:id="rId3"/>
    <p:sldId id="295" r:id="rId4"/>
    <p:sldId id="319" r:id="rId5"/>
    <p:sldId id="296" r:id="rId6"/>
    <p:sldId id="262" r:id="rId7"/>
    <p:sldId id="298" r:id="rId8"/>
    <p:sldId id="299" r:id="rId9"/>
    <p:sldId id="300" r:id="rId10"/>
    <p:sldId id="268" r:id="rId11"/>
    <p:sldId id="308" r:id="rId12"/>
    <p:sldId id="301" r:id="rId13"/>
    <p:sldId id="269" r:id="rId14"/>
    <p:sldId id="270" r:id="rId15"/>
    <p:sldId id="271" r:id="rId16"/>
    <p:sldId id="285" r:id="rId17"/>
    <p:sldId id="287" r:id="rId18"/>
    <p:sldId id="320" r:id="rId19"/>
    <p:sldId id="290" r:id="rId20"/>
    <p:sldId id="263" r:id="rId21"/>
    <p:sldId id="272" r:id="rId22"/>
    <p:sldId id="275" r:id="rId23"/>
    <p:sldId id="315" r:id="rId24"/>
    <p:sldId id="293" r:id="rId25"/>
    <p:sldId id="274" r:id="rId26"/>
    <p:sldId id="314" r:id="rId27"/>
    <p:sldId id="313" r:id="rId28"/>
    <p:sldId id="276" r:id="rId29"/>
    <p:sldId id="294" r:id="rId30"/>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n Snyder" initials="" lastIdx="21" clrIdx="0"/>
  <p:cmAuthor id="1" name="westert1" initials="w" lastIdx="21" clrIdx="1"/>
  <p:cmAuthor id="2" name="Jon Snyder" initials="JS" lastIdx="1" clrIdx="2"/>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7" autoAdjust="0"/>
    <p:restoredTop sz="86978" autoAdjust="0"/>
  </p:normalViewPr>
  <p:slideViewPr>
    <p:cSldViewPr>
      <p:cViewPr varScale="1">
        <p:scale>
          <a:sx n="99" d="100"/>
          <a:sy n="99" d="100"/>
        </p:scale>
        <p:origin x="-31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188" y="1338"/>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2-02-14T11:12:56.550" idx="9">
    <p:pos x="-2" y="16"/>
    <p:text>
Insert copy of administrative inquiry pdf document
Done</p:text>
  </p:cm>
</p:cmLst>
</file>

<file path=ppt/comments/comment2.xml><?xml version="1.0" encoding="utf-8"?>
<p:cmLst xmlns:a="http://schemas.openxmlformats.org/drawingml/2006/main" xmlns:r="http://schemas.openxmlformats.org/officeDocument/2006/relationships" xmlns:p="http://schemas.openxmlformats.org/presentationml/2006/main">
  <p:cm authorId="1" dt="2012-02-13T16:13:06.777" idx="10">
    <p:pos x="10" y="10"/>
    <p:text>
Mixed case...  BOLD CAPS vs. lowercase different font.
Done</p:text>
  </p:cm>
</p:cmLst>
</file>

<file path=ppt/comments/comment3.xml><?xml version="1.0" encoding="utf-8"?>
<p:cmLst xmlns:a="http://schemas.openxmlformats.org/drawingml/2006/main" xmlns:r="http://schemas.openxmlformats.org/officeDocument/2006/relationships" xmlns:p="http://schemas.openxmlformats.org/presentationml/2006/main">
  <p:cm authorId="1" dt="2012-02-13T16:13:49.177" idx="11">
    <p:pos x="10" y="16"/>
    <p:text>
Graphics are a bit outdated...
We have VISIO 2010 that can be used to refresh them.  I can help.</p:text>
  </p:cm>
</p:cmLst>
</file>

<file path=ppt/comments/comment4.xml><?xml version="1.0" encoding="utf-8"?>
<p:cmLst xmlns:a="http://schemas.openxmlformats.org/drawingml/2006/main" xmlns:r="http://schemas.openxmlformats.org/officeDocument/2006/relationships" xmlns:p="http://schemas.openxmlformats.org/presentationml/2006/main">
  <p:cm authorId="1" dt="2012-02-13T16:50:21.393" idx="12">
    <p:pos x="10" y="10"/>
    <p:text>
Note that it is very important not to use email to communicate where, what, how, when other than the preliminary and final reporting requirements to DSS / customer and involved parties (i.e. other contractors).
Done</p:text>
  </p:cm>
</p:cmLst>
</file>

<file path=ppt/comments/comment5.xml><?xml version="1.0" encoding="utf-8"?>
<p:cmLst xmlns:a="http://schemas.openxmlformats.org/drawingml/2006/main" xmlns:r="http://schemas.openxmlformats.org/officeDocument/2006/relationships" xmlns:p="http://schemas.openxmlformats.org/presentationml/2006/main">
  <p:cm authorId="1" dt="2012-02-14T16:01:35.452" idx="15">
    <p:pos x="10" y="10"/>
    <p:text>
Insert a copy of the final report (pdf document)
Done on slides above...maybe we need to reomve this slide???</p:text>
  </p:cm>
</p:cmLst>
</file>

<file path=ppt/comments/comment6.xml><?xml version="1.0" encoding="utf-8"?>
<p:cmLst xmlns:a="http://schemas.openxmlformats.org/drawingml/2006/main" xmlns:r="http://schemas.openxmlformats.org/officeDocument/2006/relationships" xmlns:p="http://schemas.openxmlformats.org/presentationml/2006/main">
  <p:cm authorId="1" dt="2012-02-14T16:51:21.856" idx="19">
    <p:pos x="10" y="10"/>
    <p:text>
Maybe make these bullets hot links to the document hosted on the DSS website?
Done</p:text>
  </p:cm>
</p:cmLst>
</file>

<file path=ppt/comments/comment7.xml><?xml version="1.0" encoding="utf-8"?>
<p:cmLst xmlns:a="http://schemas.openxmlformats.org/drawingml/2006/main" xmlns:r="http://schemas.openxmlformats.org/officeDocument/2006/relationships" xmlns:p="http://schemas.openxmlformats.org/presentationml/2006/main">
  <p:cm authorId="1" dt="2012-02-14T15:52:59.847" idx="1">
    <p:pos x="10" y="10"/>
    <p:text>
Is there a ISFO requirement or reference that we can use?
Yep, found one...DSS States the below, I have included the ref.</p:text>
  </p:cm>
</p:cmLst>
</file>

<file path=ppt/drawings/_rels/vmlDrawing1.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ext uri="{91240B29-F687-4F45-9708-019B960494DF}"/>
            <a:ext uri="{AF507438-7753-43E0-B8FC-AC1667EBCBE1}"/>
          </a:extLst>
        </p:spPr>
        <p:txBody>
          <a:bodyPr vert="horz" wrap="square" lIns="93177" tIns="46589" rIns="93177" bIns="46589" numCol="1" anchor="t" anchorCtr="0" compatLnSpc="1">
            <a:prstTxWarp prst="textNoShape">
              <a:avLst/>
            </a:prstTxWarp>
          </a:bodyPr>
          <a:lstStyle>
            <a:lvl1pPr eaLnBrk="0" hangingPunct="0">
              <a:defRPr sz="1200">
                <a:latin typeface="Times New Roman" charset="0"/>
              </a:defRPr>
            </a:lvl1pPr>
          </a:lstStyle>
          <a:p>
            <a:pPr>
              <a:defRPr/>
            </a:pPr>
            <a:endParaRPr lang="en-US"/>
          </a:p>
        </p:txBody>
      </p:sp>
      <p:sp>
        <p:nvSpPr>
          <p:cNvPr id="66563" name="Rectangle 3"/>
          <p:cNvSpPr>
            <a:spLocks noGrp="1" noChangeArrowheads="1"/>
          </p:cNvSpPr>
          <p:nvPr>
            <p:ph type="dt" sz="quarter" idx="1"/>
          </p:nvPr>
        </p:nvSpPr>
        <p:spPr bwMode="auto">
          <a:xfrm>
            <a:off x="3971925" y="0"/>
            <a:ext cx="3038475" cy="465138"/>
          </a:xfrm>
          <a:prstGeom prst="rect">
            <a:avLst/>
          </a:prstGeom>
          <a:noFill/>
          <a:ln>
            <a:noFill/>
          </a:ln>
          <a:effectLst/>
          <a:extLst>
            <a:ext uri="{909E8E84-426E-40DD-AFC4-6F175D3DCCD1}"/>
            <a:ext uri="{91240B29-F687-4F45-9708-019B960494DF}"/>
            <a:ext uri="{AF507438-7753-43E0-B8FC-AC1667EBCBE1}"/>
          </a:extLst>
        </p:spPr>
        <p:txBody>
          <a:bodyPr vert="horz" wrap="square" lIns="93177" tIns="46589" rIns="93177" bIns="46589" numCol="1" anchor="t" anchorCtr="0" compatLnSpc="1">
            <a:prstTxWarp prst="textNoShape">
              <a:avLst/>
            </a:prstTxWarp>
          </a:bodyPr>
          <a:lstStyle>
            <a:lvl1pPr algn="r" eaLnBrk="0" hangingPunct="0">
              <a:defRPr sz="1200">
                <a:latin typeface="Times New Roman" charset="0"/>
              </a:defRPr>
            </a:lvl1pPr>
          </a:lstStyle>
          <a:p>
            <a:pPr>
              <a:defRPr/>
            </a:pPr>
            <a:endParaRPr lang="en-US"/>
          </a:p>
        </p:txBody>
      </p:sp>
      <p:sp>
        <p:nvSpPr>
          <p:cNvPr id="66564" name="Rectangle 4"/>
          <p:cNvSpPr>
            <a:spLocks noGrp="1" noChangeArrowheads="1"/>
          </p:cNvSpPr>
          <p:nvPr>
            <p:ph type="ftr" sz="quarter" idx="2"/>
          </p:nvPr>
        </p:nvSpPr>
        <p:spPr bwMode="auto">
          <a:xfrm>
            <a:off x="0" y="8831263"/>
            <a:ext cx="3038475" cy="465137"/>
          </a:xfrm>
          <a:prstGeom prst="rect">
            <a:avLst/>
          </a:prstGeom>
          <a:noFill/>
          <a:ln>
            <a:noFill/>
          </a:ln>
          <a:effectLst/>
          <a:extLst>
            <a:ext uri="{909E8E84-426E-40DD-AFC4-6F175D3DCCD1}"/>
            <a:ext uri="{91240B29-F687-4F45-9708-019B960494DF}"/>
            <a:ext uri="{AF507438-7753-43E0-B8FC-AC1667EBCBE1}"/>
          </a:extLst>
        </p:spPr>
        <p:txBody>
          <a:bodyPr vert="horz" wrap="square" lIns="93177" tIns="46589" rIns="93177" bIns="46589" numCol="1" anchor="b" anchorCtr="0" compatLnSpc="1">
            <a:prstTxWarp prst="textNoShape">
              <a:avLst/>
            </a:prstTxWarp>
          </a:bodyPr>
          <a:lstStyle>
            <a:lvl1pPr eaLnBrk="0" hangingPunct="0">
              <a:defRPr sz="1200">
                <a:latin typeface="Times New Roman" charset="0"/>
              </a:defRPr>
            </a:lvl1pPr>
          </a:lstStyle>
          <a:p>
            <a:pPr>
              <a:defRPr/>
            </a:pPr>
            <a:endParaRPr lang="en-US"/>
          </a:p>
        </p:txBody>
      </p:sp>
      <p:sp>
        <p:nvSpPr>
          <p:cNvPr id="66565" name="Rectangle 5"/>
          <p:cNvSpPr>
            <a:spLocks noGrp="1" noChangeArrowheads="1"/>
          </p:cNvSpPr>
          <p:nvPr>
            <p:ph type="sldNum" sz="quarter" idx="3"/>
          </p:nvPr>
        </p:nvSpPr>
        <p:spPr bwMode="auto">
          <a:xfrm>
            <a:off x="3971925" y="8831263"/>
            <a:ext cx="3038475" cy="465137"/>
          </a:xfrm>
          <a:prstGeom prst="rect">
            <a:avLst/>
          </a:prstGeom>
          <a:noFill/>
          <a:ln>
            <a:noFill/>
          </a:ln>
          <a:effectLst/>
          <a:extLst>
            <a:ext uri="{909E8E84-426E-40DD-AFC4-6F175D3DCCD1}"/>
            <a:ext uri="{91240B29-F687-4F45-9708-019B960494DF}"/>
            <a:ext uri="{AF507438-7753-43E0-B8FC-AC1667EBCBE1}"/>
          </a:extLst>
        </p:spPr>
        <p:txBody>
          <a:bodyPr vert="horz" wrap="square" lIns="93177" tIns="46589" rIns="93177" bIns="46589" numCol="1" anchor="b" anchorCtr="0" compatLnSpc="1">
            <a:prstTxWarp prst="textNoShape">
              <a:avLst/>
            </a:prstTxWarp>
          </a:bodyPr>
          <a:lstStyle>
            <a:lvl1pPr algn="r" eaLnBrk="0" hangingPunct="0">
              <a:defRPr sz="1200">
                <a:latin typeface="Times New Roman" charset="0"/>
              </a:defRPr>
            </a:lvl1pPr>
          </a:lstStyle>
          <a:p>
            <a:pPr>
              <a:defRPr/>
            </a:pPr>
            <a:fld id="{50565913-19B9-48A7-AEA1-084C7F12C1DC}" type="slidenum">
              <a:rPr lang="en-US"/>
              <a:pPr>
                <a:defRPr/>
              </a:pPr>
              <a:t>‹#›</a:t>
            </a:fld>
            <a:endParaRPr lang="en-US"/>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ext uri="{91240B29-F687-4F45-9708-019B960494DF}"/>
            <a:ext uri="{AF507438-7753-43E0-B8FC-AC1667EBCBE1}"/>
          </a:extLst>
        </p:spPr>
        <p:txBody>
          <a:bodyPr vert="horz" wrap="square" lIns="93177" tIns="46589" rIns="93177" bIns="46589" numCol="1" anchor="t" anchorCtr="0" compatLnSpc="1">
            <a:prstTxWarp prst="textNoShape">
              <a:avLst/>
            </a:prstTxWarp>
          </a:bodyPr>
          <a:lstStyle>
            <a:lvl1pPr eaLnBrk="0" hangingPunct="0">
              <a:defRPr sz="1200">
                <a:latin typeface="Times New Roman" charset="0"/>
              </a:defRPr>
            </a:lvl1pPr>
          </a:lstStyle>
          <a:p>
            <a:pPr>
              <a:defRPr/>
            </a:pPr>
            <a:endParaRPr lang="en-US"/>
          </a:p>
        </p:txBody>
      </p:sp>
      <p:sp>
        <p:nvSpPr>
          <p:cNvPr id="11267" name="Rectangle 3"/>
          <p:cNvSpPr>
            <a:spLocks noGrp="1" noChangeArrowheads="1"/>
          </p:cNvSpPr>
          <p:nvPr>
            <p:ph type="dt" idx="1"/>
          </p:nvPr>
        </p:nvSpPr>
        <p:spPr bwMode="auto">
          <a:xfrm>
            <a:off x="3971925" y="0"/>
            <a:ext cx="3038475" cy="465138"/>
          </a:xfrm>
          <a:prstGeom prst="rect">
            <a:avLst/>
          </a:prstGeom>
          <a:noFill/>
          <a:ln>
            <a:noFill/>
          </a:ln>
          <a:effectLst/>
          <a:extLst>
            <a:ext uri="{909E8E84-426E-40DD-AFC4-6F175D3DCCD1}"/>
            <a:ext uri="{91240B29-F687-4F45-9708-019B960494DF}"/>
            <a:ext uri="{AF507438-7753-43E0-B8FC-AC1667EBCBE1}"/>
          </a:extLst>
        </p:spPr>
        <p:txBody>
          <a:bodyPr vert="horz" wrap="square" lIns="93177" tIns="46589" rIns="93177" bIns="46589" numCol="1" anchor="t" anchorCtr="0" compatLnSpc="1">
            <a:prstTxWarp prst="textNoShape">
              <a:avLst/>
            </a:prstTxWarp>
          </a:bodyPr>
          <a:lstStyle>
            <a:lvl1pPr algn="r" eaLnBrk="0" hangingPunct="0">
              <a:defRPr sz="1200">
                <a:latin typeface="Times New Roman"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35038" y="4416425"/>
            <a:ext cx="5140325" cy="4183063"/>
          </a:xfrm>
          <a:prstGeom prst="rect">
            <a:avLst/>
          </a:prstGeom>
          <a:noFill/>
          <a:ln>
            <a:noFill/>
          </a:ln>
          <a:effectLst/>
          <a:extLst>
            <a:ext uri="{909E8E84-426E-40DD-AFC4-6F175D3DCCD1}"/>
            <a:ext uri="{91240B29-F687-4F45-9708-019B960494DF}"/>
            <a:ext uri="{AF507438-7753-43E0-B8FC-AC1667EBCBE1}"/>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831263"/>
            <a:ext cx="3038475" cy="465137"/>
          </a:xfrm>
          <a:prstGeom prst="rect">
            <a:avLst/>
          </a:prstGeom>
          <a:noFill/>
          <a:ln>
            <a:noFill/>
          </a:ln>
          <a:effectLst/>
          <a:extLst>
            <a:ext uri="{909E8E84-426E-40DD-AFC4-6F175D3DCCD1}"/>
            <a:ext uri="{91240B29-F687-4F45-9708-019B960494DF}"/>
            <a:ext uri="{AF507438-7753-43E0-B8FC-AC1667EBCBE1}"/>
          </a:extLst>
        </p:spPr>
        <p:txBody>
          <a:bodyPr vert="horz" wrap="square" lIns="93177" tIns="46589" rIns="93177" bIns="46589" numCol="1" anchor="b" anchorCtr="0" compatLnSpc="1">
            <a:prstTxWarp prst="textNoShape">
              <a:avLst/>
            </a:prstTxWarp>
          </a:bodyPr>
          <a:lstStyle>
            <a:lvl1pPr eaLnBrk="0" hangingPunct="0">
              <a:defRPr sz="1200">
                <a:latin typeface="Times New Roman" charset="0"/>
              </a:defRPr>
            </a:lvl1pPr>
          </a:lstStyle>
          <a:p>
            <a:pPr>
              <a:defRPr/>
            </a:pPr>
            <a:endParaRPr lang="en-US"/>
          </a:p>
        </p:txBody>
      </p:sp>
      <p:sp>
        <p:nvSpPr>
          <p:cNvPr id="11271" name="Rectangle 7"/>
          <p:cNvSpPr>
            <a:spLocks noGrp="1" noChangeArrowheads="1"/>
          </p:cNvSpPr>
          <p:nvPr>
            <p:ph type="sldNum" sz="quarter" idx="5"/>
          </p:nvPr>
        </p:nvSpPr>
        <p:spPr bwMode="auto">
          <a:xfrm>
            <a:off x="3971925" y="8831263"/>
            <a:ext cx="3038475" cy="465137"/>
          </a:xfrm>
          <a:prstGeom prst="rect">
            <a:avLst/>
          </a:prstGeom>
          <a:noFill/>
          <a:ln>
            <a:noFill/>
          </a:ln>
          <a:effectLst/>
          <a:extLst>
            <a:ext uri="{909E8E84-426E-40DD-AFC4-6F175D3DCCD1}"/>
            <a:ext uri="{91240B29-F687-4F45-9708-019B960494DF}"/>
            <a:ext uri="{AF507438-7753-43E0-B8FC-AC1667EBCBE1}"/>
          </a:extLst>
        </p:spPr>
        <p:txBody>
          <a:bodyPr vert="horz" wrap="square" lIns="93177" tIns="46589" rIns="93177" bIns="46589" numCol="1" anchor="b" anchorCtr="0" compatLnSpc="1">
            <a:prstTxWarp prst="textNoShape">
              <a:avLst/>
            </a:prstTxWarp>
          </a:bodyPr>
          <a:lstStyle>
            <a:lvl1pPr algn="r" eaLnBrk="0" hangingPunct="0">
              <a:defRPr sz="1200">
                <a:latin typeface="Times New Roman" charset="0"/>
              </a:defRPr>
            </a:lvl1pPr>
          </a:lstStyle>
          <a:p>
            <a:pPr>
              <a:defRPr/>
            </a:pPr>
            <a:fld id="{ED756078-FBB8-4003-9977-DA3570FC1F8B}" type="slidenum">
              <a:rPr lang="en-US"/>
              <a:pPr>
                <a:defRPr/>
              </a:pPr>
              <a:t>‹#›</a:t>
            </a:fld>
            <a:endParaRPr lang="en-US"/>
          </a:p>
        </p:txBody>
      </p:sp>
    </p:spTree>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miter lim="800000"/>
            <a:headEnd/>
            <a:tailEnd/>
          </a:ln>
        </p:spPr>
        <p:txBody>
          <a:bodyPr/>
          <a:lstStyle/>
          <a:p>
            <a:fld id="{169EA6E5-BE9C-4449-957B-880D16AB34A2}" type="slidenum">
              <a:rPr lang="en-US" smtClean="0">
                <a:latin typeface="Times New Roman" pitchFamily="18" charset="0"/>
              </a:rPr>
              <a:pPr/>
              <a:t>2</a:t>
            </a:fld>
            <a:endParaRPr lang="en-US" dirty="0" smtClean="0">
              <a:latin typeface="Times New Roman" pitchFamily="18" charset="0"/>
            </a:endParaRPr>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p:spPr>
        <p:txBody>
          <a:bodyPr/>
          <a:lstStyle/>
          <a:p>
            <a:endParaRPr lang="en-US" dirty="0" smtClean="0">
              <a:latin typeface="Times New Roman" pitchFamily="18" charset="0"/>
            </a:endParaRPr>
          </a:p>
          <a:p>
            <a:endParaRPr lang="en-US" dirty="0"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7" name="Rectangle 7"/>
          <p:cNvSpPr>
            <a:spLocks noGrp="1" noChangeArrowheads="1"/>
          </p:cNvSpPr>
          <p:nvPr>
            <p:ph type="sldNum" sz="quarter" idx="5"/>
          </p:nvPr>
        </p:nvSpPr>
        <p:spPr>
          <a:noFill/>
          <a:ln>
            <a:miter lim="800000"/>
            <a:headEnd/>
            <a:tailEnd/>
          </a:ln>
        </p:spPr>
        <p:txBody>
          <a:bodyPr/>
          <a:lstStyle/>
          <a:p>
            <a:fld id="{6756A8C0-8EAF-43A2-A0A0-B85653D6DC3E}" type="slidenum">
              <a:rPr lang="en-US" smtClean="0">
                <a:latin typeface="Times New Roman" pitchFamily="18" charset="0"/>
              </a:rPr>
              <a:pPr/>
              <a:t>17</a:t>
            </a:fld>
            <a:endParaRPr lang="en-US" dirty="0" smtClean="0">
              <a:latin typeface="Times New Roman" pitchFamily="18" charset="0"/>
            </a:endParaRPr>
          </a:p>
        </p:txBody>
      </p:sp>
      <p:sp>
        <p:nvSpPr>
          <p:cNvPr id="203778" name="Rectangle 2"/>
          <p:cNvSpPr>
            <a:spLocks noChangeArrowheads="1"/>
          </p:cNvSpPr>
          <p:nvPr/>
        </p:nvSpPr>
        <p:spPr bwMode="auto">
          <a:xfrm>
            <a:off x="3971925" y="0"/>
            <a:ext cx="3038475" cy="465138"/>
          </a:xfrm>
          <a:prstGeom prst="rect">
            <a:avLst/>
          </a:prstGeom>
          <a:noFill/>
          <a:ln w="12700">
            <a:noFill/>
            <a:miter lim="800000"/>
            <a:headEnd/>
            <a:tailEnd/>
          </a:ln>
        </p:spPr>
        <p:txBody>
          <a:bodyPr wrap="none" lIns="93177" tIns="46589" rIns="93177" bIns="46589" anchor="ctr"/>
          <a:lstStyle/>
          <a:p>
            <a:pPr eaLnBrk="0" hangingPunct="0"/>
            <a:endParaRPr lang="en-US" dirty="0"/>
          </a:p>
        </p:txBody>
      </p:sp>
      <p:sp>
        <p:nvSpPr>
          <p:cNvPr id="203779" name="Rectangle 3"/>
          <p:cNvSpPr>
            <a:spLocks noChangeArrowheads="1"/>
          </p:cNvSpPr>
          <p:nvPr/>
        </p:nvSpPr>
        <p:spPr bwMode="auto">
          <a:xfrm>
            <a:off x="3971925" y="8831263"/>
            <a:ext cx="3038475" cy="465137"/>
          </a:xfrm>
          <a:prstGeom prst="rect">
            <a:avLst/>
          </a:prstGeom>
          <a:noFill/>
          <a:ln w="12700">
            <a:noFill/>
            <a:miter lim="800000"/>
            <a:headEnd/>
            <a:tailEnd/>
          </a:ln>
        </p:spPr>
        <p:txBody>
          <a:bodyPr lIns="92207" tIns="45295" rIns="92207" bIns="45295" anchor="b"/>
          <a:lstStyle/>
          <a:p>
            <a:pPr algn="r" eaLnBrk="0" hangingPunct="0"/>
            <a:r>
              <a:rPr lang="en-US" sz="1200" dirty="0"/>
              <a:t>5</a:t>
            </a:r>
          </a:p>
        </p:txBody>
      </p:sp>
      <p:sp>
        <p:nvSpPr>
          <p:cNvPr id="203780" name="Rectangle 4"/>
          <p:cNvSpPr>
            <a:spLocks noChangeArrowheads="1"/>
          </p:cNvSpPr>
          <p:nvPr/>
        </p:nvSpPr>
        <p:spPr bwMode="auto">
          <a:xfrm>
            <a:off x="0" y="8831263"/>
            <a:ext cx="3038475" cy="465137"/>
          </a:xfrm>
          <a:prstGeom prst="rect">
            <a:avLst/>
          </a:prstGeom>
          <a:noFill/>
          <a:ln w="12700">
            <a:noFill/>
            <a:miter lim="800000"/>
            <a:headEnd/>
            <a:tailEnd/>
          </a:ln>
        </p:spPr>
        <p:txBody>
          <a:bodyPr wrap="none" lIns="93177" tIns="46589" rIns="93177" bIns="46589" anchor="ctr"/>
          <a:lstStyle/>
          <a:p>
            <a:pPr eaLnBrk="0" hangingPunct="0"/>
            <a:endParaRPr lang="en-US" dirty="0"/>
          </a:p>
        </p:txBody>
      </p:sp>
      <p:sp>
        <p:nvSpPr>
          <p:cNvPr id="203781" name="Rectangle 5"/>
          <p:cNvSpPr>
            <a:spLocks noChangeArrowheads="1"/>
          </p:cNvSpPr>
          <p:nvPr/>
        </p:nvSpPr>
        <p:spPr bwMode="auto">
          <a:xfrm>
            <a:off x="0" y="0"/>
            <a:ext cx="3038475" cy="465138"/>
          </a:xfrm>
          <a:prstGeom prst="rect">
            <a:avLst/>
          </a:prstGeom>
          <a:noFill/>
          <a:ln w="12700">
            <a:noFill/>
            <a:miter lim="800000"/>
            <a:headEnd/>
            <a:tailEnd/>
          </a:ln>
        </p:spPr>
        <p:txBody>
          <a:bodyPr wrap="none" lIns="93177" tIns="46589" rIns="93177" bIns="46589" anchor="ctr"/>
          <a:lstStyle/>
          <a:p>
            <a:pPr eaLnBrk="0" hangingPunct="0"/>
            <a:endParaRPr lang="en-US" dirty="0"/>
          </a:p>
        </p:txBody>
      </p:sp>
      <p:sp>
        <p:nvSpPr>
          <p:cNvPr id="203782" name="Rectangle 6"/>
          <p:cNvSpPr>
            <a:spLocks noGrp="1" noChangeArrowheads="1"/>
          </p:cNvSpPr>
          <p:nvPr>
            <p:ph type="body" idx="1"/>
          </p:nvPr>
        </p:nvSpPr>
        <p:spPr>
          <a:noFill/>
        </p:spPr>
        <p:txBody>
          <a:bodyPr lIns="92207" tIns="45295" rIns="92207" bIns="45295"/>
          <a:lstStyle/>
          <a:p>
            <a:r>
              <a:rPr lang="en-US" dirty="0" smtClean="0">
                <a:latin typeface="Times New Roman" pitchFamily="18" charset="0"/>
              </a:rPr>
              <a:t>-- These are some of the important questions that could be applicable.  Thinking of a contamination as though it were a glass of spilled liquid, might help you to think through where all the information could possibly reside.  </a:t>
            </a:r>
          </a:p>
          <a:p>
            <a:r>
              <a:rPr lang="en-US" dirty="0" smtClean="0">
                <a:latin typeface="Times New Roman" pitchFamily="18" charset="0"/>
              </a:rPr>
              <a:t>-- If a child spills a glass of milk, it goes on the table, under plates, onto the sides of the tables, in someone’s lap and finally onto the floor.  Contaminations are much the same way.  </a:t>
            </a:r>
          </a:p>
          <a:p>
            <a:r>
              <a:rPr lang="en-US" dirty="0" smtClean="0">
                <a:latin typeface="Times New Roman" pitchFamily="18" charset="0"/>
              </a:rPr>
              <a:t>-- Determining the operating systems and having </a:t>
            </a:r>
            <a:r>
              <a:rPr lang="en-US" dirty="0" err="1" smtClean="0">
                <a:latin typeface="Times New Roman" pitchFamily="18" charset="0"/>
              </a:rPr>
              <a:t>SysAdmins</a:t>
            </a:r>
            <a:r>
              <a:rPr lang="en-US" smtClean="0">
                <a:latin typeface="Times New Roman" pitchFamily="18" charset="0"/>
              </a:rPr>
              <a:t> there that specialize in the O/S, allows the company to take advantage of features in the software to assist with cleanup.  </a:t>
            </a:r>
          </a:p>
          <a:p>
            <a:r>
              <a:rPr lang="en-US" smtClean="0">
                <a:latin typeface="Times New Roman" pitchFamily="18" charset="0"/>
              </a:rPr>
              <a:t>-- You may want to consider remote dial-ins.  Could involve people working from home, laptops (travel), external networks.</a:t>
            </a:r>
          </a:p>
          <a:p>
            <a:r>
              <a:rPr lang="en-US" smtClean="0">
                <a:latin typeface="Times New Roman" pitchFamily="18" charset="0"/>
              </a:rPr>
              <a:t>-- Determine what servers are involved:  Email server, any engineering servers</a:t>
            </a:r>
          </a:p>
          <a:p>
            <a:r>
              <a:rPr lang="en-US" smtClean="0">
                <a:latin typeface="Times New Roman" pitchFamily="18" charset="0"/>
              </a:rPr>
              <a:t>-- Was the data encrypted in any way:  PGP or other encryption means there is some protection around the information</a:t>
            </a:r>
          </a:p>
          <a:p>
            <a:r>
              <a:rPr lang="en-US" smtClean="0">
                <a:latin typeface="Times New Roman" pitchFamily="18" charset="0"/>
              </a:rPr>
              <a:t>-- If the file deleted, the chances are that the contractor will be asked to overwrite the hard drive instead of just the file. </a:t>
            </a:r>
          </a:p>
          <a:p>
            <a:endParaRPr lang="en-US" smtClean="0">
              <a:latin typeface="Times New Roman" pitchFamily="18" charset="0"/>
            </a:endParaRPr>
          </a:p>
        </p:txBody>
      </p:sp>
      <p:sp>
        <p:nvSpPr>
          <p:cNvPr id="203783" name="Rectangle 7"/>
          <p:cNvSpPr>
            <a:spLocks noGrp="1" noRot="1" noChangeAspect="1" noChangeArrowheads="1" noTextEdit="1"/>
          </p:cNvSpPr>
          <p:nvPr>
            <p:ph type="sldImg"/>
          </p:nvPr>
        </p:nvSpPr>
        <p:spPr>
          <a:ln w="12700" cap="flat">
            <a:solidFill>
              <a:schemeClr val="tx1"/>
            </a:solidFill>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29" name="Rectangle 7"/>
          <p:cNvSpPr>
            <a:spLocks noGrp="1" noChangeArrowheads="1"/>
          </p:cNvSpPr>
          <p:nvPr>
            <p:ph type="sldNum" sz="quarter" idx="5"/>
          </p:nvPr>
        </p:nvSpPr>
        <p:spPr>
          <a:noFill/>
          <a:ln>
            <a:miter lim="800000"/>
            <a:headEnd/>
            <a:tailEnd/>
          </a:ln>
        </p:spPr>
        <p:txBody>
          <a:bodyPr/>
          <a:lstStyle/>
          <a:p>
            <a:fld id="{8309F2EF-A99B-487C-B3A8-FB9B404FC4E8}" type="slidenum">
              <a:rPr lang="en-US" smtClean="0">
                <a:latin typeface="Times New Roman" pitchFamily="18" charset="0"/>
              </a:rPr>
              <a:pPr/>
              <a:t>18</a:t>
            </a:fld>
            <a:endParaRPr lang="en-US" dirty="0" smtClean="0">
              <a:latin typeface="Times New Roman" pitchFamily="18" charset="0"/>
            </a:endParaRPr>
          </a:p>
        </p:txBody>
      </p:sp>
      <p:sp>
        <p:nvSpPr>
          <p:cNvPr id="201730" name="Rectangle 2"/>
          <p:cNvSpPr>
            <a:spLocks noChangeArrowheads="1"/>
          </p:cNvSpPr>
          <p:nvPr/>
        </p:nvSpPr>
        <p:spPr bwMode="auto">
          <a:xfrm>
            <a:off x="3971925" y="0"/>
            <a:ext cx="3038475" cy="465138"/>
          </a:xfrm>
          <a:prstGeom prst="rect">
            <a:avLst/>
          </a:prstGeom>
          <a:noFill/>
          <a:ln w="12700">
            <a:noFill/>
            <a:miter lim="800000"/>
            <a:headEnd/>
            <a:tailEnd/>
          </a:ln>
        </p:spPr>
        <p:txBody>
          <a:bodyPr wrap="none" lIns="93177" tIns="46589" rIns="93177" bIns="46589" anchor="ctr"/>
          <a:lstStyle/>
          <a:p>
            <a:pPr eaLnBrk="0" hangingPunct="0"/>
            <a:endParaRPr lang="en-US" dirty="0"/>
          </a:p>
        </p:txBody>
      </p:sp>
      <p:sp>
        <p:nvSpPr>
          <p:cNvPr id="201731" name="Rectangle 3"/>
          <p:cNvSpPr>
            <a:spLocks noChangeArrowheads="1"/>
          </p:cNvSpPr>
          <p:nvPr/>
        </p:nvSpPr>
        <p:spPr bwMode="auto">
          <a:xfrm>
            <a:off x="3971925" y="8831263"/>
            <a:ext cx="3038475" cy="465137"/>
          </a:xfrm>
          <a:prstGeom prst="rect">
            <a:avLst/>
          </a:prstGeom>
          <a:noFill/>
          <a:ln w="12700">
            <a:noFill/>
            <a:miter lim="800000"/>
            <a:headEnd/>
            <a:tailEnd/>
          </a:ln>
        </p:spPr>
        <p:txBody>
          <a:bodyPr lIns="92207" tIns="45295" rIns="92207" bIns="45295" anchor="b"/>
          <a:lstStyle/>
          <a:p>
            <a:pPr algn="r" eaLnBrk="0" hangingPunct="0"/>
            <a:r>
              <a:rPr lang="en-US" sz="1200" dirty="0"/>
              <a:t>2</a:t>
            </a:r>
          </a:p>
        </p:txBody>
      </p:sp>
      <p:sp>
        <p:nvSpPr>
          <p:cNvPr id="201732" name="Rectangle 4"/>
          <p:cNvSpPr>
            <a:spLocks noChangeArrowheads="1"/>
          </p:cNvSpPr>
          <p:nvPr/>
        </p:nvSpPr>
        <p:spPr bwMode="auto">
          <a:xfrm>
            <a:off x="0" y="8831263"/>
            <a:ext cx="3038475" cy="465137"/>
          </a:xfrm>
          <a:prstGeom prst="rect">
            <a:avLst/>
          </a:prstGeom>
          <a:noFill/>
          <a:ln w="12700">
            <a:noFill/>
            <a:miter lim="800000"/>
            <a:headEnd/>
            <a:tailEnd/>
          </a:ln>
        </p:spPr>
        <p:txBody>
          <a:bodyPr wrap="none" lIns="93177" tIns="46589" rIns="93177" bIns="46589" anchor="ctr"/>
          <a:lstStyle/>
          <a:p>
            <a:pPr eaLnBrk="0" hangingPunct="0"/>
            <a:endParaRPr lang="en-US" dirty="0"/>
          </a:p>
        </p:txBody>
      </p:sp>
      <p:sp>
        <p:nvSpPr>
          <p:cNvPr id="201733" name="Rectangle 5"/>
          <p:cNvSpPr>
            <a:spLocks noChangeArrowheads="1"/>
          </p:cNvSpPr>
          <p:nvPr/>
        </p:nvSpPr>
        <p:spPr bwMode="auto">
          <a:xfrm>
            <a:off x="0" y="0"/>
            <a:ext cx="3038475" cy="465138"/>
          </a:xfrm>
          <a:prstGeom prst="rect">
            <a:avLst/>
          </a:prstGeom>
          <a:noFill/>
          <a:ln w="12700">
            <a:noFill/>
            <a:miter lim="800000"/>
            <a:headEnd/>
            <a:tailEnd/>
          </a:ln>
        </p:spPr>
        <p:txBody>
          <a:bodyPr wrap="none" lIns="93177" tIns="46589" rIns="93177" bIns="46589" anchor="ctr"/>
          <a:lstStyle/>
          <a:p>
            <a:pPr eaLnBrk="0" hangingPunct="0"/>
            <a:endParaRPr lang="en-US" dirty="0"/>
          </a:p>
        </p:txBody>
      </p:sp>
      <p:sp>
        <p:nvSpPr>
          <p:cNvPr id="201734" name="Rectangle 6"/>
          <p:cNvSpPr>
            <a:spLocks noGrp="1" noRot="1" noChangeAspect="1" noChangeArrowheads="1" noTextEdit="1"/>
          </p:cNvSpPr>
          <p:nvPr>
            <p:ph type="sldImg"/>
          </p:nvPr>
        </p:nvSpPr>
        <p:spPr>
          <a:ln w="12700" cap="flat"/>
        </p:spPr>
      </p:sp>
      <p:sp>
        <p:nvSpPr>
          <p:cNvPr id="201735" name="Rectangle 7"/>
          <p:cNvSpPr>
            <a:spLocks noGrp="1" noChangeArrowheads="1"/>
          </p:cNvSpPr>
          <p:nvPr>
            <p:ph type="body" idx="1"/>
          </p:nvPr>
        </p:nvSpPr>
        <p:spPr>
          <a:noFill/>
        </p:spPr>
        <p:txBody>
          <a:bodyPr lIns="92207" tIns="45295" rIns="92207" bIns="45295"/>
          <a:lstStyle/>
          <a:p>
            <a:r>
              <a:rPr lang="en-US" dirty="0" smtClean="0">
                <a:latin typeface="Times New Roman" pitchFamily="18" charset="0"/>
              </a:rPr>
              <a:t>Once the IS Rep and ISSP are notified, they will do as much as possible to work with you in the cleanup and to limit further systems from being contaminated.  </a:t>
            </a:r>
          </a:p>
          <a:p>
            <a:endParaRPr lang="en-US" dirty="0" smtClean="0">
              <a:latin typeface="Times New Roman" pitchFamily="18" charset="0"/>
            </a:endParaRPr>
          </a:p>
          <a:p>
            <a:r>
              <a:rPr lang="en-US" dirty="0" smtClean="0">
                <a:latin typeface="Times New Roman" pitchFamily="18" charset="0"/>
              </a:rPr>
              <a:t>If you don’t have a procedure for sanitizing the system because it’s unclassified, they may try to help you find one. </a:t>
            </a:r>
          </a:p>
          <a:p>
            <a:endParaRPr lang="en-US" sz="2400" dirty="0"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5" name="Rectangle 7"/>
          <p:cNvSpPr>
            <a:spLocks noGrp="1" noChangeArrowheads="1"/>
          </p:cNvSpPr>
          <p:nvPr>
            <p:ph type="sldNum" sz="quarter" idx="5"/>
          </p:nvPr>
        </p:nvSpPr>
        <p:spPr>
          <a:noFill/>
          <a:ln>
            <a:miter lim="800000"/>
            <a:headEnd/>
            <a:tailEnd/>
          </a:ln>
        </p:spPr>
        <p:txBody>
          <a:bodyPr/>
          <a:lstStyle/>
          <a:p>
            <a:fld id="{CFD28563-5C84-43C0-8526-DFA83EF9F19C}" type="slidenum">
              <a:rPr lang="en-US" smtClean="0">
                <a:latin typeface="Times New Roman" pitchFamily="18" charset="0"/>
              </a:rPr>
              <a:pPr/>
              <a:t>19</a:t>
            </a:fld>
            <a:endParaRPr lang="en-US" smtClean="0">
              <a:latin typeface="Times New Roman" pitchFamily="18" charset="0"/>
            </a:endParaRPr>
          </a:p>
        </p:txBody>
      </p:sp>
      <p:sp>
        <p:nvSpPr>
          <p:cNvPr id="205826" name="Rectangle 2"/>
          <p:cNvSpPr>
            <a:spLocks noChangeArrowheads="1"/>
          </p:cNvSpPr>
          <p:nvPr/>
        </p:nvSpPr>
        <p:spPr bwMode="auto">
          <a:xfrm>
            <a:off x="3971925" y="0"/>
            <a:ext cx="3038475" cy="465138"/>
          </a:xfrm>
          <a:prstGeom prst="rect">
            <a:avLst/>
          </a:prstGeom>
          <a:noFill/>
          <a:ln w="12700">
            <a:noFill/>
            <a:miter lim="800000"/>
            <a:headEnd/>
            <a:tailEnd/>
          </a:ln>
        </p:spPr>
        <p:txBody>
          <a:bodyPr wrap="none" lIns="93177" tIns="46589" rIns="93177" bIns="46589" anchor="ctr"/>
          <a:lstStyle/>
          <a:p>
            <a:pPr eaLnBrk="0" hangingPunct="0"/>
            <a:endParaRPr lang="en-US"/>
          </a:p>
        </p:txBody>
      </p:sp>
      <p:sp>
        <p:nvSpPr>
          <p:cNvPr id="205827" name="Rectangle 3"/>
          <p:cNvSpPr>
            <a:spLocks noChangeArrowheads="1"/>
          </p:cNvSpPr>
          <p:nvPr/>
        </p:nvSpPr>
        <p:spPr bwMode="auto">
          <a:xfrm>
            <a:off x="3971925" y="8831263"/>
            <a:ext cx="3038475" cy="465137"/>
          </a:xfrm>
          <a:prstGeom prst="rect">
            <a:avLst/>
          </a:prstGeom>
          <a:noFill/>
          <a:ln w="12700">
            <a:noFill/>
            <a:miter lim="800000"/>
            <a:headEnd/>
            <a:tailEnd/>
          </a:ln>
        </p:spPr>
        <p:txBody>
          <a:bodyPr lIns="92207" tIns="45295" rIns="92207" bIns="45295" anchor="b"/>
          <a:lstStyle/>
          <a:p>
            <a:pPr algn="r" eaLnBrk="0" hangingPunct="0"/>
            <a:r>
              <a:rPr lang="en-US" sz="1200"/>
              <a:t>5</a:t>
            </a:r>
          </a:p>
        </p:txBody>
      </p:sp>
      <p:sp>
        <p:nvSpPr>
          <p:cNvPr id="205828" name="Rectangle 4"/>
          <p:cNvSpPr>
            <a:spLocks noChangeArrowheads="1"/>
          </p:cNvSpPr>
          <p:nvPr/>
        </p:nvSpPr>
        <p:spPr bwMode="auto">
          <a:xfrm>
            <a:off x="0" y="8831263"/>
            <a:ext cx="3038475" cy="465137"/>
          </a:xfrm>
          <a:prstGeom prst="rect">
            <a:avLst/>
          </a:prstGeom>
          <a:noFill/>
          <a:ln w="12700">
            <a:noFill/>
            <a:miter lim="800000"/>
            <a:headEnd/>
            <a:tailEnd/>
          </a:ln>
        </p:spPr>
        <p:txBody>
          <a:bodyPr wrap="none" lIns="93177" tIns="46589" rIns="93177" bIns="46589" anchor="ctr"/>
          <a:lstStyle/>
          <a:p>
            <a:pPr eaLnBrk="0" hangingPunct="0"/>
            <a:endParaRPr lang="en-US"/>
          </a:p>
        </p:txBody>
      </p:sp>
      <p:sp>
        <p:nvSpPr>
          <p:cNvPr id="205829" name="Rectangle 5"/>
          <p:cNvSpPr>
            <a:spLocks noChangeArrowheads="1"/>
          </p:cNvSpPr>
          <p:nvPr/>
        </p:nvSpPr>
        <p:spPr bwMode="auto">
          <a:xfrm>
            <a:off x="0" y="0"/>
            <a:ext cx="3038475" cy="465138"/>
          </a:xfrm>
          <a:prstGeom prst="rect">
            <a:avLst/>
          </a:prstGeom>
          <a:noFill/>
          <a:ln w="12700">
            <a:noFill/>
            <a:miter lim="800000"/>
            <a:headEnd/>
            <a:tailEnd/>
          </a:ln>
        </p:spPr>
        <p:txBody>
          <a:bodyPr wrap="none" lIns="93177" tIns="46589" rIns="93177" bIns="46589" anchor="ctr"/>
          <a:lstStyle/>
          <a:p>
            <a:pPr eaLnBrk="0" hangingPunct="0"/>
            <a:endParaRPr lang="en-US"/>
          </a:p>
        </p:txBody>
      </p:sp>
      <p:sp>
        <p:nvSpPr>
          <p:cNvPr id="205830" name="Rectangle 6"/>
          <p:cNvSpPr>
            <a:spLocks noGrp="1" noChangeArrowheads="1"/>
          </p:cNvSpPr>
          <p:nvPr>
            <p:ph type="body" idx="1"/>
          </p:nvPr>
        </p:nvSpPr>
        <p:spPr>
          <a:noFill/>
        </p:spPr>
        <p:txBody>
          <a:bodyPr lIns="92207" tIns="45295" rIns="92207" bIns="45295"/>
          <a:lstStyle/>
          <a:p>
            <a:r>
              <a:rPr lang="en-US" sz="1000" smtClean="0">
                <a:solidFill>
                  <a:srgbClr val="000000"/>
                </a:solidFill>
                <a:latin typeface="Arial" pitchFamily="34" charset="0"/>
              </a:rPr>
              <a:t>If email is involved, it will be important to take a close look at the way it operates and if it has areas where deleted email is saved.  For instance Microsoft’s Exchange has a deleted item recovery container.  Obviously, this would also need to be included in any sanitization operations.  There are a couple of Microsoft Knowledge Base articles that could be helpful:  Article # Q223161 on zeroing; also Articles # Q260037 and  Q232006).  I have only given you the example of Microsoft Exchange, as it is so widely used.  DSS does not endorse any products.  </a:t>
            </a:r>
            <a:endParaRPr lang="en-US" sz="2000" smtClean="0">
              <a:latin typeface="Times New Roman" pitchFamily="18" charset="0"/>
            </a:endParaRPr>
          </a:p>
          <a:p>
            <a:endParaRPr lang="en-US" sz="2000" smtClean="0">
              <a:latin typeface="Times New Roman" pitchFamily="18" charset="0"/>
            </a:endParaRPr>
          </a:p>
        </p:txBody>
      </p:sp>
      <p:sp>
        <p:nvSpPr>
          <p:cNvPr id="205831" name="Rectangle 7"/>
          <p:cNvSpPr>
            <a:spLocks noGrp="1" noRot="1" noChangeAspect="1" noChangeArrowheads="1" noTextEdit="1"/>
          </p:cNvSpPr>
          <p:nvPr>
            <p:ph type="sldImg"/>
          </p:nvPr>
        </p:nvSpPr>
        <p:spPr>
          <a:ln w="12700" cap="flat">
            <a:solidFill>
              <a:schemeClr val="tx1"/>
            </a:solidFill>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3" name="Rectangle 7"/>
          <p:cNvSpPr>
            <a:spLocks noGrp="1" noChangeArrowheads="1"/>
          </p:cNvSpPr>
          <p:nvPr>
            <p:ph type="sldNum" sz="quarter" idx="5"/>
          </p:nvPr>
        </p:nvSpPr>
        <p:spPr>
          <a:noFill/>
          <a:ln>
            <a:miter lim="800000"/>
            <a:headEnd/>
            <a:tailEnd/>
          </a:ln>
        </p:spPr>
        <p:txBody>
          <a:bodyPr/>
          <a:lstStyle/>
          <a:p>
            <a:fld id="{B3A51DD7-8B86-4223-9F1F-1852EBD052CB}" type="slidenum">
              <a:rPr lang="en-US" smtClean="0">
                <a:latin typeface="Times New Roman" pitchFamily="18" charset="0"/>
              </a:rPr>
              <a:pPr/>
              <a:t>20</a:t>
            </a:fld>
            <a:endParaRPr lang="en-US" smtClean="0">
              <a:latin typeface="Times New Roman" pitchFamily="18" charset="0"/>
            </a:endParaRPr>
          </a:p>
        </p:txBody>
      </p:sp>
      <p:sp>
        <p:nvSpPr>
          <p:cNvPr id="207874" name="Rectangle 2"/>
          <p:cNvSpPr>
            <a:spLocks noGrp="1" noRot="1" noChangeAspect="1" noChangeArrowheads="1" noTextEdit="1"/>
          </p:cNvSpPr>
          <p:nvPr>
            <p:ph type="sldImg"/>
          </p:nvPr>
        </p:nvSpPr>
        <p:spPr>
          <a:ln/>
        </p:spPr>
      </p:sp>
      <p:sp>
        <p:nvSpPr>
          <p:cNvPr id="207875" name="Rectangle 3"/>
          <p:cNvSpPr>
            <a:spLocks noGrp="1" noChangeArrowheads="1"/>
          </p:cNvSpPr>
          <p:nvPr>
            <p:ph type="body" idx="1"/>
          </p:nvPr>
        </p:nvSpPr>
        <p:spPr>
          <a:noFill/>
        </p:spPr>
        <p:txBody>
          <a:bodyPr/>
          <a:lstStyle/>
          <a:p>
            <a:r>
              <a:rPr lang="en-US" smtClean="0">
                <a:latin typeface="Times New Roman" pitchFamily="18" charset="0"/>
              </a:rPr>
              <a:t>Remember to look at the entire system when conducting an administrative inquiry.  Sometimes during an incident such as this, employees with advanced degrees in computer science have forgotten about backup tapes and offsite locations.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1" name="Rectangle 7"/>
          <p:cNvSpPr>
            <a:spLocks noGrp="1" noChangeArrowheads="1"/>
          </p:cNvSpPr>
          <p:nvPr>
            <p:ph type="sldNum" sz="quarter" idx="5"/>
          </p:nvPr>
        </p:nvSpPr>
        <p:spPr>
          <a:noFill/>
          <a:ln>
            <a:miter lim="800000"/>
            <a:headEnd/>
            <a:tailEnd/>
          </a:ln>
        </p:spPr>
        <p:txBody>
          <a:bodyPr/>
          <a:lstStyle/>
          <a:p>
            <a:fld id="{B18576E5-9B30-478E-828A-EB5F64EE967D}" type="slidenum">
              <a:rPr lang="en-US" smtClean="0">
                <a:latin typeface="Times New Roman" pitchFamily="18" charset="0"/>
              </a:rPr>
              <a:pPr/>
              <a:t>21</a:t>
            </a:fld>
            <a:endParaRPr lang="en-US" smtClean="0">
              <a:latin typeface="Times New Roman" pitchFamily="18" charset="0"/>
            </a:endParaRPr>
          </a:p>
        </p:txBody>
      </p:sp>
      <p:sp>
        <p:nvSpPr>
          <p:cNvPr id="209922" name="Rectangle 2"/>
          <p:cNvSpPr>
            <a:spLocks noGrp="1" noRot="1" noChangeAspect="1" noChangeArrowheads="1" noTextEdit="1"/>
          </p:cNvSpPr>
          <p:nvPr>
            <p:ph type="sldImg"/>
          </p:nvPr>
        </p:nvSpPr>
        <p:spPr>
          <a:xfrm>
            <a:off x="1190625" y="693738"/>
            <a:ext cx="4630738" cy="3473450"/>
          </a:xfrm>
          <a:ln/>
        </p:spPr>
      </p:sp>
      <p:sp>
        <p:nvSpPr>
          <p:cNvPr id="209923" name="Rectangle 3"/>
          <p:cNvSpPr>
            <a:spLocks noGrp="1" noChangeArrowheads="1"/>
          </p:cNvSpPr>
          <p:nvPr>
            <p:ph type="body" idx="1"/>
          </p:nvPr>
        </p:nvSpPr>
        <p:spPr>
          <a:noFill/>
        </p:spPr>
        <p:txBody>
          <a:bodyPr/>
          <a:lstStyle/>
          <a:p>
            <a:r>
              <a:rPr lang="en-US" smtClean="0">
                <a:latin typeface="Times New Roman" pitchFamily="18" charset="0"/>
              </a:rPr>
              <a:t>Audit trails are important aspects of the AI as they reveal who and how the system has been used.  They may provide you with additional details as to who accessed the system during the time of the contamination.  Also, some email systems will record further dissemination of email.  </a:t>
            </a:r>
          </a:p>
          <a:p>
            <a:endParaRPr lang="en-US" smtClean="0">
              <a:latin typeface="Times New Roman" pitchFamily="18" charset="0"/>
            </a:endParaRPr>
          </a:p>
          <a:p>
            <a:r>
              <a:rPr lang="en-US" smtClean="0">
                <a:latin typeface="Times New Roman" pitchFamily="18" charset="0"/>
              </a:rPr>
              <a:t>It would be a good idea not limit your interviews to only the people on the system as there may have been other people involved indirectly.</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69" name="Rectangle 7"/>
          <p:cNvSpPr>
            <a:spLocks noGrp="1" noChangeArrowheads="1"/>
          </p:cNvSpPr>
          <p:nvPr>
            <p:ph type="sldNum" sz="quarter" idx="5"/>
          </p:nvPr>
        </p:nvSpPr>
        <p:spPr>
          <a:noFill/>
          <a:ln>
            <a:miter lim="800000"/>
            <a:headEnd/>
            <a:tailEnd/>
          </a:ln>
        </p:spPr>
        <p:txBody>
          <a:bodyPr/>
          <a:lstStyle/>
          <a:p>
            <a:fld id="{2873F483-0423-49EF-9E0F-E9A7A31CF49F}" type="slidenum">
              <a:rPr lang="en-US" smtClean="0">
                <a:latin typeface="Times New Roman" pitchFamily="18" charset="0"/>
              </a:rPr>
              <a:pPr/>
              <a:t>22</a:t>
            </a:fld>
            <a:endParaRPr lang="en-US" smtClean="0">
              <a:latin typeface="Times New Roman" pitchFamily="18" charset="0"/>
            </a:endParaRPr>
          </a:p>
        </p:txBody>
      </p:sp>
      <p:sp>
        <p:nvSpPr>
          <p:cNvPr id="211970" name="Rectangle 2"/>
          <p:cNvSpPr>
            <a:spLocks noGrp="1" noRot="1" noChangeAspect="1" noChangeArrowheads="1" noTextEdit="1"/>
          </p:cNvSpPr>
          <p:nvPr>
            <p:ph type="sldImg"/>
          </p:nvPr>
        </p:nvSpPr>
        <p:spPr>
          <a:xfrm>
            <a:off x="1181100" y="696913"/>
            <a:ext cx="4630738" cy="3473450"/>
          </a:xfrm>
          <a:ln/>
        </p:spPr>
      </p:sp>
      <p:sp>
        <p:nvSpPr>
          <p:cNvPr id="211971" name="Rectangle 3"/>
          <p:cNvSpPr>
            <a:spLocks noGrp="1" noChangeArrowheads="1"/>
          </p:cNvSpPr>
          <p:nvPr>
            <p:ph type="body" idx="1"/>
          </p:nvPr>
        </p:nvSpPr>
        <p:spPr>
          <a:noFill/>
        </p:spPr>
        <p:txBody>
          <a:bodyPr/>
          <a:lstStyle/>
          <a:p>
            <a:r>
              <a:rPr lang="en-US" smtClean="0">
                <a:latin typeface="Times New Roman" pitchFamily="18" charset="0"/>
              </a:rPr>
              <a:t>NISPOM Paragraph 1-303c requires you submit a final report to DSS.  This should be very complete and cover any additional details not covered in the preliminary report.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3" name="Rectangle 7"/>
          <p:cNvSpPr>
            <a:spLocks noGrp="1" noChangeArrowheads="1"/>
          </p:cNvSpPr>
          <p:nvPr>
            <p:ph type="sldNum" sz="quarter" idx="5"/>
          </p:nvPr>
        </p:nvSpPr>
        <p:spPr>
          <a:noFill/>
          <a:ln>
            <a:miter lim="800000"/>
            <a:headEnd/>
            <a:tailEnd/>
          </a:ln>
        </p:spPr>
        <p:txBody>
          <a:bodyPr/>
          <a:lstStyle/>
          <a:p>
            <a:fld id="{C40D6B5A-6DFA-4BC2-828E-9922133EBE3A}" type="slidenum">
              <a:rPr lang="en-US" smtClean="0">
                <a:latin typeface="Times New Roman" pitchFamily="18" charset="0"/>
              </a:rPr>
              <a:pPr/>
              <a:t>24</a:t>
            </a:fld>
            <a:endParaRPr lang="en-US" smtClean="0">
              <a:latin typeface="Times New Roman" pitchFamily="18" charset="0"/>
            </a:endParaRPr>
          </a:p>
        </p:txBody>
      </p:sp>
      <p:sp>
        <p:nvSpPr>
          <p:cNvPr id="223234" name="Rectangle 2"/>
          <p:cNvSpPr>
            <a:spLocks noGrp="1" noRot="1" noChangeAspect="1" noChangeArrowheads="1" noTextEdit="1"/>
          </p:cNvSpPr>
          <p:nvPr>
            <p:ph type="sldImg"/>
          </p:nvPr>
        </p:nvSpPr>
        <p:spPr>
          <a:xfrm>
            <a:off x="1181100" y="696913"/>
            <a:ext cx="4630738" cy="3473450"/>
          </a:xfrm>
          <a:ln/>
        </p:spPr>
      </p:sp>
      <p:sp>
        <p:nvSpPr>
          <p:cNvPr id="223235" name="Rectangle 3"/>
          <p:cNvSpPr>
            <a:spLocks noGrp="1" noChangeArrowheads="1"/>
          </p:cNvSpPr>
          <p:nvPr>
            <p:ph type="body" idx="1"/>
          </p:nvPr>
        </p:nvSpPr>
        <p:spPr>
          <a:noFill/>
        </p:spPr>
        <p:txBody>
          <a:bodyPr/>
          <a:lstStyle/>
          <a:p>
            <a:r>
              <a:rPr lang="en-US" smtClean="0">
                <a:latin typeface="Times New Roman" pitchFamily="18" charset="0"/>
              </a:rPr>
              <a:t>Lastly, DSS will ask you to notify your government customer of the situation, what type of hardware and operating system platforms are in use and what cleanup action the company has taken.  Additionally, DSS will ask you to request they provide you with any further cleanup procedures within 30 days.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7" name="Rectangle 7"/>
          <p:cNvSpPr>
            <a:spLocks noGrp="1" noChangeArrowheads="1"/>
          </p:cNvSpPr>
          <p:nvPr>
            <p:ph type="sldNum" sz="quarter" idx="5"/>
          </p:nvPr>
        </p:nvSpPr>
        <p:spPr>
          <a:noFill/>
          <a:ln>
            <a:miter lim="800000"/>
            <a:headEnd/>
            <a:tailEnd/>
          </a:ln>
        </p:spPr>
        <p:txBody>
          <a:bodyPr/>
          <a:lstStyle/>
          <a:p>
            <a:fld id="{AB137D90-5464-4035-B08B-C1E7085434D0}" type="slidenum">
              <a:rPr lang="en-US" smtClean="0">
                <a:latin typeface="Times New Roman" pitchFamily="18" charset="0"/>
              </a:rPr>
              <a:pPr/>
              <a:t>25</a:t>
            </a:fld>
            <a:endParaRPr lang="en-US" smtClean="0">
              <a:latin typeface="Times New Roman" pitchFamily="18" charset="0"/>
            </a:endParaRPr>
          </a:p>
        </p:txBody>
      </p:sp>
      <p:sp>
        <p:nvSpPr>
          <p:cNvPr id="214018" name="Rectangle 2"/>
          <p:cNvSpPr>
            <a:spLocks noGrp="1" noRot="1" noChangeAspect="1" noChangeArrowheads="1" noTextEdit="1"/>
          </p:cNvSpPr>
          <p:nvPr>
            <p:ph type="sldImg"/>
          </p:nvPr>
        </p:nvSpPr>
        <p:spPr>
          <a:xfrm>
            <a:off x="1190625" y="693738"/>
            <a:ext cx="4630738" cy="3473450"/>
          </a:xfrm>
          <a:ln/>
        </p:spPr>
      </p:sp>
      <p:sp>
        <p:nvSpPr>
          <p:cNvPr id="214019" name="Rectangle 3"/>
          <p:cNvSpPr>
            <a:spLocks noGrp="1" noChangeArrowheads="1"/>
          </p:cNvSpPr>
          <p:nvPr>
            <p:ph type="body" idx="1"/>
          </p:nvPr>
        </p:nvSpPr>
        <p:spPr>
          <a:noFill/>
        </p:spPr>
        <p:txBody>
          <a:bodyPr/>
          <a:lstStyle/>
          <a:p>
            <a:r>
              <a:rPr lang="en-US" smtClean="0">
                <a:latin typeface="Times New Roman" pitchFamily="18" charset="0"/>
              </a:rPr>
              <a:t>This is where you should bring out the guidance we discussed earlier.  It will provide valuable assistance in writing the report and with cleanup.  Be especially careful to follow the requirements in the Clearing and Sanitization Matrix.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7" name="Rectangle 7"/>
          <p:cNvSpPr>
            <a:spLocks noGrp="1" noChangeArrowheads="1"/>
          </p:cNvSpPr>
          <p:nvPr>
            <p:ph type="sldNum" sz="quarter" idx="5"/>
          </p:nvPr>
        </p:nvSpPr>
        <p:spPr>
          <a:noFill/>
          <a:ln>
            <a:miter lim="800000"/>
            <a:headEnd/>
            <a:tailEnd/>
          </a:ln>
        </p:spPr>
        <p:txBody>
          <a:bodyPr/>
          <a:lstStyle/>
          <a:p>
            <a:fld id="{B31AD4EA-C0A4-4AD8-81ED-881439B8F3DD}" type="slidenum">
              <a:rPr lang="en-US" smtClean="0">
                <a:latin typeface="Times New Roman" pitchFamily="18" charset="0"/>
              </a:rPr>
              <a:pPr/>
              <a:t>27</a:t>
            </a:fld>
            <a:endParaRPr lang="en-US" smtClean="0">
              <a:latin typeface="Times New Roman" pitchFamily="18" charset="0"/>
            </a:endParaRPr>
          </a:p>
        </p:txBody>
      </p:sp>
      <p:sp>
        <p:nvSpPr>
          <p:cNvPr id="219138" name="Rectangle 2"/>
          <p:cNvSpPr>
            <a:spLocks noChangeArrowheads="1"/>
          </p:cNvSpPr>
          <p:nvPr/>
        </p:nvSpPr>
        <p:spPr bwMode="auto">
          <a:xfrm>
            <a:off x="3971925" y="0"/>
            <a:ext cx="3038475" cy="465138"/>
          </a:xfrm>
          <a:prstGeom prst="rect">
            <a:avLst/>
          </a:prstGeom>
          <a:noFill/>
          <a:ln w="12700">
            <a:noFill/>
            <a:miter lim="800000"/>
            <a:headEnd/>
            <a:tailEnd/>
          </a:ln>
        </p:spPr>
        <p:txBody>
          <a:bodyPr wrap="none" lIns="93177" tIns="46589" rIns="93177" bIns="46589" anchor="ctr"/>
          <a:lstStyle/>
          <a:p>
            <a:pPr eaLnBrk="0" hangingPunct="0"/>
            <a:endParaRPr lang="en-US"/>
          </a:p>
        </p:txBody>
      </p:sp>
      <p:sp>
        <p:nvSpPr>
          <p:cNvPr id="219139" name="Rectangle 3"/>
          <p:cNvSpPr>
            <a:spLocks noChangeArrowheads="1"/>
          </p:cNvSpPr>
          <p:nvPr/>
        </p:nvSpPr>
        <p:spPr bwMode="auto">
          <a:xfrm>
            <a:off x="3971925" y="8831263"/>
            <a:ext cx="3038475" cy="465137"/>
          </a:xfrm>
          <a:prstGeom prst="rect">
            <a:avLst/>
          </a:prstGeom>
          <a:noFill/>
          <a:ln w="12700">
            <a:noFill/>
            <a:miter lim="800000"/>
            <a:headEnd/>
            <a:tailEnd/>
          </a:ln>
        </p:spPr>
        <p:txBody>
          <a:bodyPr lIns="92207" tIns="45295" rIns="92207" bIns="45295" anchor="b"/>
          <a:lstStyle/>
          <a:p>
            <a:pPr algn="r" eaLnBrk="0" hangingPunct="0"/>
            <a:r>
              <a:rPr lang="en-US" sz="1200"/>
              <a:t>8</a:t>
            </a:r>
          </a:p>
        </p:txBody>
      </p:sp>
      <p:sp>
        <p:nvSpPr>
          <p:cNvPr id="219140" name="Rectangle 4"/>
          <p:cNvSpPr>
            <a:spLocks noChangeArrowheads="1"/>
          </p:cNvSpPr>
          <p:nvPr/>
        </p:nvSpPr>
        <p:spPr bwMode="auto">
          <a:xfrm>
            <a:off x="0" y="8831263"/>
            <a:ext cx="3038475" cy="465137"/>
          </a:xfrm>
          <a:prstGeom prst="rect">
            <a:avLst/>
          </a:prstGeom>
          <a:noFill/>
          <a:ln w="12700">
            <a:noFill/>
            <a:miter lim="800000"/>
            <a:headEnd/>
            <a:tailEnd/>
          </a:ln>
        </p:spPr>
        <p:txBody>
          <a:bodyPr wrap="none" lIns="93177" tIns="46589" rIns="93177" bIns="46589" anchor="ctr"/>
          <a:lstStyle/>
          <a:p>
            <a:pPr eaLnBrk="0" hangingPunct="0"/>
            <a:endParaRPr lang="en-US"/>
          </a:p>
        </p:txBody>
      </p:sp>
      <p:sp>
        <p:nvSpPr>
          <p:cNvPr id="219141" name="Rectangle 5"/>
          <p:cNvSpPr>
            <a:spLocks noChangeArrowheads="1"/>
          </p:cNvSpPr>
          <p:nvPr/>
        </p:nvSpPr>
        <p:spPr bwMode="auto">
          <a:xfrm>
            <a:off x="0" y="0"/>
            <a:ext cx="3038475" cy="465138"/>
          </a:xfrm>
          <a:prstGeom prst="rect">
            <a:avLst/>
          </a:prstGeom>
          <a:noFill/>
          <a:ln w="12700">
            <a:noFill/>
            <a:miter lim="800000"/>
            <a:headEnd/>
            <a:tailEnd/>
          </a:ln>
        </p:spPr>
        <p:txBody>
          <a:bodyPr wrap="none" lIns="93177" tIns="46589" rIns="93177" bIns="46589" anchor="ctr"/>
          <a:lstStyle/>
          <a:p>
            <a:pPr eaLnBrk="0" hangingPunct="0"/>
            <a:endParaRPr lang="en-US"/>
          </a:p>
        </p:txBody>
      </p:sp>
      <p:sp>
        <p:nvSpPr>
          <p:cNvPr id="219142" name="Rectangle 6"/>
          <p:cNvSpPr>
            <a:spLocks noGrp="1" noChangeArrowheads="1"/>
          </p:cNvSpPr>
          <p:nvPr>
            <p:ph type="body" idx="1"/>
          </p:nvPr>
        </p:nvSpPr>
        <p:spPr>
          <a:noFill/>
        </p:spPr>
        <p:txBody>
          <a:bodyPr lIns="92207" tIns="45295" rIns="92207" bIns="45295"/>
          <a:lstStyle/>
          <a:p>
            <a:r>
              <a:rPr lang="en-US" smtClean="0">
                <a:latin typeface="Times New Roman" pitchFamily="18" charset="0"/>
              </a:rPr>
              <a:t>Here is just a partial list of products that have been authorized for cleanup in the past. As stated earlier, DSS does not endorse use of any products.  You can refer to the Assessed Products List on the DSS Information Assurance website for further information.  </a:t>
            </a:r>
          </a:p>
          <a:p>
            <a:endParaRPr lang="en-US" smtClean="0">
              <a:latin typeface="Times New Roman" pitchFamily="18" charset="0"/>
            </a:endParaRPr>
          </a:p>
        </p:txBody>
      </p:sp>
      <p:sp>
        <p:nvSpPr>
          <p:cNvPr id="219143" name="Rectangle 7"/>
          <p:cNvSpPr>
            <a:spLocks noGrp="1" noRot="1" noChangeAspect="1" noChangeArrowheads="1" noTextEdit="1"/>
          </p:cNvSpPr>
          <p:nvPr>
            <p:ph type="sldImg"/>
          </p:nvPr>
        </p:nvSpPr>
        <p:spPr>
          <a:ln w="12700" cap="flat">
            <a:solidFill>
              <a:schemeClr val="tx1"/>
            </a:solidFill>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5" name="Rectangle 7"/>
          <p:cNvSpPr>
            <a:spLocks noGrp="1" noChangeArrowheads="1"/>
          </p:cNvSpPr>
          <p:nvPr>
            <p:ph type="sldNum" sz="quarter" idx="5"/>
          </p:nvPr>
        </p:nvSpPr>
        <p:spPr>
          <a:noFill/>
          <a:ln>
            <a:miter lim="800000"/>
            <a:headEnd/>
            <a:tailEnd/>
          </a:ln>
        </p:spPr>
        <p:txBody>
          <a:bodyPr/>
          <a:lstStyle/>
          <a:p>
            <a:fld id="{CFF01518-8630-4F74-AA35-55C877A8F255}" type="slidenum">
              <a:rPr lang="en-US" smtClean="0">
                <a:latin typeface="Times New Roman" pitchFamily="18" charset="0"/>
              </a:rPr>
              <a:pPr/>
              <a:t>28</a:t>
            </a:fld>
            <a:endParaRPr lang="en-US" smtClean="0">
              <a:latin typeface="Times New Roman" pitchFamily="18" charset="0"/>
            </a:endParaRPr>
          </a:p>
        </p:txBody>
      </p:sp>
      <p:sp>
        <p:nvSpPr>
          <p:cNvPr id="221186" name="Rectangle 2"/>
          <p:cNvSpPr>
            <a:spLocks noGrp="1" noRot="1" noChangeAspect="1" noChangeArrowheads="1" noTextEdit="1"/>
          </p:cNvSpPr>
          <p:nvPr>
            <p:ph type="sldImg"/>
          </p:nvPr>
        </p:nvSpPr>
        <p:spPr>
          <a:xfrm>
            <a:off x="1190625" y="693738"/>
            <a:ext cx="4630738" cy="3473450"/>
          </a:xfrm>
          <a:ln/>
        </p:spPr>
      </p:sp>
      <p:sp>
        <p:nvSpPr>
          <p:cNvPr id="221187" name="Rectangle 3"/>
          <p:cNvSpPr>
            <a:spLocks noGrp="1" noChangeArrowheads="1"/>
          </p:cNvSpPr>
          <p:nvPr>
            <p:ph type="body" idx="1"/>
          </p:nvPr>
        </p:nvSpPr>
        <p:spPr>
          <a:noFill/>
        </p:spPr>
        <p:txBody>
          <a:bodyPr/>
          <a:lstStyle/>
          <a:p>
            <a:r>
              <a:rPr lang="en-US" smtClean="0">
                <a:latin typeface="Times New Roman" pitchFamily="18" charset="0"/>
              </a:rPr>
              <a:t>NISPOM Paragraph 1-303 requires the contractor to promptly submit an initial report of loss, compromise or potential compromise to the Cognizant Security Agency, which is DSS for the contractors, and then a final report when the investigation is complete.  The general guideline for promptly has been traditionally defined as 72 hours for an initial report.  As a rule, an investigation can be finished within 15 days.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miter lim="800000"/>
            <a:headEnd/>
            <a:tailEnd/>
          </a:ln>
        </p:spPr>
        <p:txBody>
          <a:bodyPr/>
          <a:lstStyle/>
          <a:p>
            <a:fld id="{831B29B8-3D65-422E-BCB7-F649276B6779}" type="slidenum">
              <a:rPr lang="en-US" smtClean="0">
                <a:latin typeface="Times New Roman" pitchFamily="18" charset="0"/>
              </a:rPr>
              <a:pPr/>
              <a:t>4</a:t>
            </a:fld>
            <a:endParaRPr lang="en-US" dirty="0" smtClean="0">
              <a:latin typeface="Times New Roman" pitchFamily="18" charset="0"/>
            </a:endParaRPr>
          </a:p>
        </p:txBody>
      </p:sp>
      <p:sp>
        <p:nvSpPr>
          <p:cNvPr id="20482" name="Rectangle 2"/>
          <p:cNvSpPr>
            <a:spLocks noGrp="1" noRot="1" noChangeAspect="1" noChangeArrowheads="1" noTextEdit="1"/>
          </p:cNvSpPr>
          <p:nvPr>
            <p:ph type="sldImg"/>
          </p:nvPr>
        </p:nvSpPr>
        <p:spPr>
          <a:xfrm>
            <a:off x="1181100" y="696913"/>
            <a:ext cx="4630738" cy="3473450"/>
          </a:xfrm>
          <a:ln/>
        </p:spPr>
      </p:sp>
      <p:sp>
        <p:nvSpPr>
          <p:cNvPr id="20483" name="Rectangle 3"/>
          <p:cNvSpPr>
            <a:spLocks noGrp="1" noChangeArrowheads="1"/>
          </p:cNvSpPr>
          <p:nvPr>
            <p:ph type="body" idx="1"/>
          </p:nvPr>
        </p:nvSpPr>
        <p:spPr>
          <a:noFill/>
        </p:spPr>
        <p:txBody>
          <a:bodyPr/>
          <a:lstStyle/>
          <a:p>
            <a:endParaRPr lang="en-US" dirty="0" smtClean="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5" name="Rectangle 7"/>
          <p:cNvSpPr>
            <a:spLocks noGrp="1" noChangeArrowheads="1"/>
          </p:cNvSpPr>
          <p:nvPr>
            <p:ph type="sldNum" sz="quarter" idx="5"/>
          </p:nvPr>
        </p:nvSpPr>
        <p:spPr>
          <a:noFill/>
          <a:ln>
            <a:miter lim="800000"/>
            <a:headEnd/>
            <a:tailEnd/>
          </a:ln>
        </p:spPr>
        <p:txBody>
          <a:bodyPr/>
          <a:lstStyle/>
          <a:p>
            <a:fld id="{42C418EB-1501-4CF7-9E2C-3D75ECF7FD39}" type="slidenum">
              <a:rPr lang="en-US" smtClean="0">
                <a:latin typeface="Times New Roman" pitchFamily="18" charset="0"/>
              </a:rPr>
              <a:pPr/>
              <a:t>29</a:t>
            </a:fld>
            <a:endParaRPr lang="en-US" smtClean="0">
              <a:latin typeface="Times New Roman" pitchFamily="18" charset="0"/>
            </a:endParaRPr>
          </a:p>
        </p:txBody>
      </p:sp>
      <p:sp>
        <p:nvSpPr>
          <p:cNvPr id="226306" name="Rectangle 2"/>
          <p:cNvSpPr>
            <a:spLocks noGrp="1" noRot="1" noChangeAspect="1" noChangeArrowheads="1" noTextEdit="1"/>
          </p:cNvSpPr>
          <p:nvPr>
            <p:ph type="sldImg"/>
          </p:nvPr>
        </p:nvSpPr>
        <p:spPr>
          <a:xfrm>
            <a:off x="1190625" y="693738"/>
            <a:ext cx="4630738" cy="3473450"/>
          </a:xfrm>
          <a:ln/>
        </p:spPr>
      </p:sp>
      <p:sp>
        <p:nvSpPr>
          <p:cNvPr id="226307" name="Rectangle 3"/>
          <p:cNvSpPr>
            <a:spLocks noGrp="1" noChangeArrowheads="1"/>
          </p:cNvSpPr>
          <p:nvPr>
            <p:ph type="body" idx="1"/>
          </p:nvPr>
        </p:nvSpPr>
        <p:spPr>
          <a:noFill/>
        </p:spPr>
        <p:txBody>
          <a:bodyPr/>
          <a:lstStyle/>
          <a:p>
            <a:r>
              <a:rPr lang="en-US" smtClean="0">
                <a:latin typeface="Times New Roman" pitchFamily="18" charset="0"/>
              </a:rPr>
              <a:t>I have reviewed with you some things that cause contaminations, some possible cleanup considerations and the NISPOM reporting requirements.  Thank you for your attention.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ln/>
        </p:spPr>
      </p:sp>
      <p:sp>
        <p:nvSpPr>
          <p:cNvPr id="22530" name="Notes Placeholder 2"/>
          <p:cNvSpPr>
            <a:spLocks noGrp="1"/>
          </p:cNvSpPr>
          <p:nvPr>
            <p:ph type="body" idx="1"/>
          </p:nvPr>
        </p:nvSpPr>
        <p:spPr>
          <a:noFill/>
        </p:spPr>
        <p:txBody>
          <a:bodyPr/>
          <a:lstStyle/>
          <a:p>
            <a:endParaRPr lang="en-US" dirty="0" smtClean="0">
              <a:latin typeface="Times New Roman" pitchFamily="18" charset="0"/>
            </a:endParaRPr>
          </a:p>
        </p:txBody>
      </p:sp>
      <p:sp>
        <p:nvSpPr>
          <p:cNvPr id="22531" name="Slide Number Placeholder 3"/>
          <p:cNvSpPr>
            <a:spLocks noGrp="1"/>
          </p:cNvSpPr>
          <p:nvPr>
            <p:ph type="sldNum" sz="quarter" idx="5"/>
          </p:nvPr>
        </p:nvSpPr>
        <p:spPr>
          <a:noFill/>
          <a:ln>
            <a:miter lim="800000"/>
            <a:headEnd/>
            <a:tailEnd/>
          </a:ln>
        </p:spPr>
        <p:txBody>
          <a:bodyPr/>
          <a:lstStyle/>
          <a:p>
            <a:fld id="{5240DB41-FE14-4689-997B-9BC573CCB697}" type="slidenum">
              <a:rPr lang="en-US" smtClean="0">
                <a:latin typeface="Times New Roman" pitchFamily="18" charset="0"/>
              </a:rPr>
              <a:pPr/>
              <a:t>5</a:t>
            </a:fld>
            <a:endParaRPr lang="en-US" dirty="0"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5" name="Rectangle 7"/>
          <p:cNvSpPr>
            <a:spLocks noGrp="1" noChangeArrowheads="1"/>
          </p:cNvSpPr>
          <p:nvPr>
            <p:ph type="sldNum" sz="quarter" idx="5"/>
          </p:nvPr>
        </p:nvSpPr>
        <p:spPr>
          <a:noFill/>
          <a:ln>
            <a:miter lim="800000"/>
            <a:headEnd/>
            <a:tailEnd/>
          </a:ln>
        </p:spPr>
        <p:txBody>
          <a:bodyPr/>
          <a:lstStyle/>
          <a:p>
            <a:fld id="{CBDF1112-FA18-466F-A731-7D92F41D3734}" type="slidenum">
              <a:rPr lang="en-US" smtClean="0">
                <a:latin typeface="Times New Roman" pitchFamily="18" charset="0"/>
              </a:rPr>
              <a:pPr/>
              <a:t>6</a:t>
            </a:fld>
            <a:endParaRPr lang="en-US" dirty="0" smtClean="0">
              <a:latin typeface="Times New Roman" pitchFamily="18" charset="0"/>
            </a:endParaRPr>
          </a:p>
        </p:txBody>
      </p:sp>
      <p:sp>
        <p:nvSpPr>
          <p:cNvPr id="18434" name="Rectangle 2"/>
          <p:cNvSpPr>
            <a:spLocks noGrp="1" noChangeArrowheads="1"/>
          </p:cNvSpPr>
          <p:nvPr>
            <p:ph type="body" idx="1"/>
          </p:nvPr>
        </p:nvSpPr>
        <p:spPr>
          <a:ln/>
          <a:extLst>
            <a:ext uri="{91240B29-F687-4F45-9708-019B960494DF}"/>
          </a:extLst>
        </p:spPr>
        <p:txBody>
          <a:bodyPr lIns="92207" tIns="45295" rIns="92207" bIns="45295"/>
          <a:lstStyle/>
          <a:p>
            <a:pPr>
              <a:defRPr/>
            </a:pPr>
            <a:r>
              <a:rPr lang="en-US" dirty="0" smtClean="0"/>
              <a:t>Once a leak occurs and there is a compromise or potential compromise, this is sometimes the responses from users.  </a:t>
            </a:r>
          </a:p>
          <a:p>
            <a:pPr>
              <a:defRPr/>
            </a:pPr>
            <a:endParaRPr lang="en-US" dirty="0" smtClean="0"/>
          </a:p>
          <a:p>
            <a:pPr>
              <a:defRPr/>
            </a:pPr>
            <a:r>
              <a:rPr lang="en-US" dirty="0" smtClean="0"/>
              <a:t>People may not follow the rules for an assortment of reasons.  They may be very busy.  There may be confusion on the rules or the classification guidance and they didn’t take time to clarify it.  They may be indifferent, don’t think it can’t happen in their company or everyone else is doing it.  We know this is an economically challenging environment, but sometimes they or the company simply states it costs too much.  </a:t>
            </a:r>
            <a:r>
              <a:rPr lang="en-US" b="1" dirty="0" smtClean="0">
                <a:effectLst>
                  <a:outerShdw blurRad="38100" dist="38100" dir="2700000" algn="tl">
                    <a:srgbClr val="C0C0C0"/>
                  </a:outerShdw>
                </a:effectLst>
              </a:rPr>
              <a:t> </a:t>
            </a:r>
          </a:p>
        </p:txBody>
      </p:sp>
      <p:sp>
        <p:nvSpPr>
          <p:cNvPr id="180227" name="Rectangle 3"/>
          <p:cNvSpPr>
            <a:spLocks noGrp="1" noRot="1" noChangeAspect="1" noChangeArrowheads="1" noTextEdit="1"/>
          </p:cNvSpPr>
          <p:nvPr>
            <p:ph type="sldImg"/>
          </p:nvPr>
        </p:nvSpPr>
        <p:spPr>
          <a:xfrm>
            <a:off x="1185863" y="700088"/>
            <a:ext cx="4641850" cy="3481387"/>
          </a:xfrm>
          <a:ln w="12700" cap="flat">
            <a:solidFill>
              <a:schemeClr val="tx1"/>
            </a:solidFill>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3" name="Rectangle 7"/>
          <p:cNvSpPr>
            <a:spLocks noGrp="1" noChangeArrowheads="1"/>
          </p:cNvSpPr>
          <p:nvPr>
            <p:ph type="sldNum" sz="quarter" idx="5"/>
          </p:nvPr>
        </p:nvSpPr>
        <p:spPr>
          <a:noFill/>
          <a:ln>
            <a:miter lim="800000"/>
            <a:headEnd/>
            <a:tailEnd/>
          </a:ln>
        </p:spPr>
        <p:txBody>
          <a:bodyPr/>
          <a:lstStyle/>
          <a:p>
            <a:fld id="{8341AF58-92BC-47C2-8924-AAC0590F8092}" type="slidenum">
              <a:rPr lang="en-US" smtClean="0">
                <a:latin typeface="Times New Roman" pitchFamily="18" charset="0"/>
              </a:rPr>
              <a:pPr/>
              <a:t>10</a:t>
            </a:fld>
            <a:endParaRPr lang="en-US" dirty="0" smtClean="0">
              <a:latin typeface="Times New Roman" pitchFamily="18" charset="0"/>
            </a:endParaRPr>
          </a:p>
        </p:txBody>
      </p:sp>
      <p:sp>
        <p:nvSpPr>
          <p:cNvPr id="187394" name="Rectangle 2"/>
          <p:cNvSpPr>
            <a:spLocks noGrp="1" noRot="1" noChangeAspect="1" noChangeArrowheads="1" noTextEdit="1"/>
          </p:cNvSpPr>
          <p:nvPr>
            <p:ph type="sldImg"/>
          </p:nvPr>
        </p:nvSpPr>
        <p:spPr>
          <a:xfrm>
            <a:off x="1190625" y="693738"/>
            <a:ext cx="4630738" cy="3473450"/>
          </a:xfrm>
          <a:ln/>
        </p:spPr>
      </p:sp>
      <p:sp>
        <p:nvSpPr>
          <p:cNvPr id="187395" name="Rectangle 3"/>
          <p:cNvSpPr>
            <a:spLocks noGrp="1" noChangeArrowheads="1"/>
          </p:cNvSpPr>
          <p:nvPr>
            <p:ph type="body" idx="1"/>
          </p:nvPr>
        </p:nvSpPr>
        <p:spPr>
          <a:noFill/>
        </p:spPr>
        <p:txBody>
          <a:bodyPr/>
          <a:lstStyle/>
          <a:p>
            <a:r>
              <a:rPr lang="en-US" dirty="0" smtClean="0">
                <a:latin typeface="Times New Roman" pitchFamily="18" charset="0"/>
              </a:rPr>
              <a:t>The NISPOM requires you immediately conduct a preliminary inquiry into the circumstances around a loss, compromise or suspected compromise.  </a:t>
            </a:r>
          </a:p>
          <a:p>
            <a:endParaRPr lang="en-US" dirty="0" smtClean="0">
              <a:latin typeface="Times New Roman" pitchFamily="18" charset="0"/>
            </a:endParaRPr>
          </a:p>
          <a:p>
            <a:r>
              <a:rPr lang="en-US" dirty="0" smtClean="0">
                <a:latin typeface="Times New Roman" pitchFamily="18" charset="0"/>
              </a:rPr>
              <a:t>You’ll may want to follow the reporter’s W5H by interviewing people and determining who, what, where, when, why and how and the extent of the contamination.</a:t>
            </a:r>
          </a:p>
          <a:p>
            <a:endParaRPr lang="en-US" dirty="0" smtClean="0">
              <a:latin typeface="Times New Roman" pitchFamily="18" charset="0"/>
            </a:endParaRPr>
          </a:p>
          <a:p>
            <a:r>
              <a:rPr lang="en-US" dirty="0" smtClean="0">
                <a:latin typeface="Times New Roman" pitchFamily="18" charset="0"/>
              </a:rPr>
              <a:t>You should then make a preliminary finding:  Did a loss, compromise or suspected compromise occur?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89" name="Rectangle 7"/>
          <p:cNvSpPr>
            <a:spLocks noGrp="1" noChangeArrowheads="1"/>
          </p:cNvSpPr>
          <p:nvPr>
            <p:ph type="sldNum" sz="quarter" idx="5"/>
          </p:nvPr>
        </p:nvSpPr>
        <p:spPr>
          <a:noFill/>
          <a:ln>
            <a:miter lim="800000"/>
            <a:headEnd/>
            <a:tailEnd/>
          </a:ln>
        </p:spPr>
        <p:txBody>
          <a:bodyPr/>
          <a:lstStyle/>
          <a:p>
            <a:fld id="{091EC9D0-2A65-4560-A8EF-9B17082C7FB2}" type="slidenum">
              <a:rPr lang="en-US" smtClean="0">
                <a:latin typeface="Times New Roman" pitchFamily="18" charset="0"/>
              </a:rPr>
              <a:pPr/>
              <a:t>13</a:t>
            </a:fld>
            <a:endParaRPr lang="en-US" dirty="0" smtClean="0">
              <a:latin typeface="Times New Roman" pitchFamily="18" charset="0"/>
            </a:endParaRPr>
          </a:p>
        </p:txBody>
      </p:sp>
      <p:sp>
        <p:nvSpPr>
          <p:cNvPr id="191490" name="Rectangle 2"/>
          <p:cNvSpPr>
            <a:spLocks noGrp="1" noRot="1" noChangeAspect="1" noChangeArrowheads="1" noTextEdit="1"/>
          </p:cNvSpPr>
          <p:nvPr>
            <p:ph type="sldImg"/>
          </p:nvPr>
        </p:nvSpPr>
        <p:spPr>
          <a:xfrm>
            <a:off x="1190625" y="693738"/>
            <a:ext cx="4630738" cy="3473450"/>
          </a:xfrm>
          <a:ln/>
        </p:spPr>
      </p:sp>
      <p:sp>
        <p:nvSpPr>
          <p:cNvPr id="191491" name="Rectangle 3"/>
          <p:cNvSpPr>
            <a:spLocks noGrp="1" noChangeArrowheads="1"/>
          </p:cNvSpPr>
          <p:nvPr>
            <p:ph type="body" idx="1"/>
          </p:nvPr>
        </p:nvSpPr>
        <p:spPr>
          <a:noFill/>
        </p:spPr>
        <p:txBody>
          <a:bodyPr/>
          <a:lstStyle/>
          <a:p>
            <a:r>
              <a:rPr lang="en-US" dirty="0" smtClean="0">
                <a:latin typeface="Times New Roman" pitchFamily="18" charset="0"/>
              </a:rPr>
              <a:t>These are the definitions of Loss, Compromise and Suspected Compromise:</a:t>
            </a:r>
          </a:p>
          <a:p>
            <a:endParaRPr lang="en-US" dirty="0" smtClean="0">
              <a:latin typeface="Times New Roman" pitchFamily="18" charset="0"/>
            </a:endParaRPr>
          </a:p>
          <a:p>
            <a:r>
              <a:rPr lang="en-US" dirty="0" smtClean="0">
                <a:latin typeface="Times New Roman" pitchFamily="18" charset="0"/>
              </a:rPr>
              <a:t>Loss: material can’t be located within a reasonable period of time</a:t>
            </a:r>
          </a:p>
          <a:p>
            <a:pPr>
              <a:lnSpc>
                <a:spcPct val="70000"/>
              </a:lnSpc>
            </a:pPr>
            <a:endParaRPr lang="en-US" dirty="0" smtClean="0">
              <a:latin typeface="Times New Roman" pitchFamily="18" charset="0"/>
            </a:endParaRPr>
          </a:p>
          <a:p>
            <a:r>
              <a:rPr lang="en-US" dirty="0" smtClean="0">
                <a:latin typeface="Times New Roman" pitchFamily="18" charset="0"/>
              </a:rPr>
              <a:t>Compromise: disclosure to unauthorized person(s)</a:t>
            </a:r>
          </a:p>
          <a:p>
            <a:endParaRPr lang="en-US" dirty="0" smtClean="0">
              <a:latin typeface="Times New Roman" pitchFamily="18" charset="0"/>
            </a:endParaRPr>
          </a:p>
          <a:p>
            <a:pPr>
              <a:lnSpc>
                <a:spcPct val="70000"/>
              </a:lnSpc>
            </a:pPr>
            <a:r>
              <a:rPr lang="en-US" dirty="0" smtClean="0">
                <a:latin typeface="Times New Roman" pitchFamily="18" charset="0"/>
              </a:rPr>
              <a:t>Suspected compromise: when disclosure can’t be reasonably precluded</a:t>
            </a:r>
          </a:p>
          <a:p>
            <a:pPr>
              <a:lnSpc>
                <a:spcPct val="70000"/>
              </a:lnSpc>
            </a:pPr>
            <a:endParaRPr lang="en-US" dirty="0"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09" name="Rectangle 7"/>
          <p:cNvSpPr>
            <a:spLocks noGrp="1" noChangeArrowheads="1"/>
          </p:cNvSpPr>
          <p:nvPr>
            <p:ph type="sldNum" sz="quarter" idx="5"/>
          </p:nvPr>
        </p:nvSpPr>
        <p:spPr>
          <a:noFill/>
          <a:ln>
            <a:miter lim="800000"/>
            <a:headEnd/>
            <a:tailEnd/>
          </a:ln>
        </p:spPr>
        <p:txBody>
          <a:bodyPr/>
          <a:lstStyle/>
          <a:p>
            <a:fld id="{D4454137-EF46-48A9-8F5F-E3D8CB356D98}" type="slidenum">
              <a:rPr lang="en-US" smtClean="0">
                <a:latin typeface="Times New Roman" pitchFamily="18" charset="0"/>
              </a:rPr>
              <a:pPr/>
              <a:t>14</a:t>
            </a:fld>
            <a:endParaRPr lang="en-US" dirty="0" smtClean="0">
              <a:latin typeface="Times New Roman" pitchFamily="18" charset="0"/>
            </a:endParaRPr>
          </a:p>
        </p:txBody>
      </p:sp>
      <p:sp>
        <p:nvSpPr>
          <p:cNvPr id="196610" name="Rectangle 2"/>
          <p:cNvSpPr>
            <a:spLocks noGrp="1" noRot="1" noChangeAspect="1" noChangeArrowheads="1" noTextEdit="1"/>
          </p:cNvSpPr>
          <p:nvPr>
            <p:ph type="sldImg"/>
          </p:nvPr>
        </p:nvSpPr>
        <p:spPr>
          <a:xfrm>
            <a:off x="1190625" y="693738"/>
            <a:ext cx="4630738" cy="3473450"/>
          </a:xfrm>
          <a:ln/>
        </p:spPr>
      </p:sp>
      <p:sp>
        <p:nvSpPr>
          <p:cNvPr id="196611" name="Rectangle 3"/>
          <p:cNvSpPr>
            <a:spLocks noGrp="1" noChangeArrowheads="1"/>
          </p:cNvSpPr>
          <p:nvPr>
            <p:ph type="body" idx="1"/>
          </p:nvPr>
        </p:nvSpPr>
        <p:spPr>
          <a:noFill/>
        </p:spPr>
        <p:txBody>
          <a:bodyPr/>
          <a:lstStyle/>
          <a:p>
            <a:r>
              <a:rPr lang="en-US" dirty="0" smtClean="0">
                <a:latin typeface="Times New Roman" pitchFamily="18" charset="0"/>
              </a:rPr>
              <a:t>This is where you might consider assembling the ad hoc team if you established one. </a:t>
            </a:r>
          </a:p>
          <a:p>
            <a:r>
              <a:rPr lang="en-US" dirty="0" smtClean="0">
                <a:latin typeface="Times New Roman" pitchFamily="18" charset="0"/>
              </a:rPr>
              <a:t>You should prevent further spread and keep unauthorized persons from accessing the information.</a:t>
            </a:r>
          </a:p>
          <a:p>
            <a:r>
              <a:rPr lang="en-US" dirty="0" smtClean="0">
                <a:latin typeface="Times New Roman" pitchFamily="18" charset="0"/>
              </a:rPr>
              <a:t>You may want to consider disconnecting the network, restricting access to affected files and securing all equipment and media</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Rectangle 7"/>
          <p:cNvSpPr>
            <a:spLocks noGrp="1" noChangeArrowheads="1"/>
          </p:cNvSpPr>
          <p:nvPr>
            <p:ph type="sldNum" sz="quarter" idx="5"/>
          </p:nvPr>
        </p:nvSpPr>
        <p:spPr>
          <a:noFill/>
          <a:ln>
            <a:miter lim="800000"/>
            <a:headEnd/>
            <a:tailEnd/>
          </a:ln>
        </p:spPr>
        <p:txBody>
          <a:bodyPr/>
          <a:lstStyle/>
          <a:p>
            <a:fld id="{50CC542B-CEEF-43EA-9202-1F6BF6A5E743}" type="slidenum">
              <a:rPr lang="en-US" smtClean="0">
                <a:latin typeface="Times New Roman" pitchFamily="18" charset="0"/>
              </a:rPr>
              <a:pPr/>
              <a:t>15</a:t>
            </a:fld>
            <a:endParaRPr lang="en-US" dirty="0" smtClean="0">
              <a:latin typeface="Times New Roman" pitchFamily="18" charset="0"/>
            </a:endParaRPr>
          </a:p>
        </p:txBody>
      </p:sp>
      <p:sp>
        <p:nvSpPr>
          <p:cNvPr id="199682" name="Rectangle 2"/>
          <p:cNvSpPr>
            <a:spLocks noGrp="1" noRot="1" noChangeAspect="1" noChangeArrowheads="1" noTextEdit="1"/>
          </p:cNvSpPr>
          <p:nvPr>
            <p:ph type="sldImg"/>
          </p:nvPr>
        </p:nvSpPr>
        <p:spPr>
          <a:xfrm>
            <a:off x="1190625" y="693738"/>
            <a:ext cx="4630738" cy="3473450"/>
          </a:xfrm>
          <a:ln/>
        </p:spPr>
      </p:sp>
      <p:sp>
        <p:nvSpPr>
          <p:cNvPr id="199683" name="Rectangle 3"/>
          <p:cNvSpPr>
            <a:spLocks noGrp="1" noChangeArrowheads="1"/>
          </p:cNvSpPr>
          <p:nvPr>
            <p:ph type="body" idx="1"/>
          </p:nvPr>
        </p:nvSpPr>
        <p:spPr>
          <a:noFill/>
        </p:spPr>
        <p:txBody>
          <a:bodyPr/>
          <a:lstStyle/>
          <a:p>
            <a:r>
              <a:rPr lang="en-US" dirty="0" smtClean="0">
                <a:latin typeface="Times New Roman" pitchFamily="18" charset="0"/>
              </a:rPr>
              <a:t>After securing the information, notify DSS and the government customer for instructions regarding how to proceed with cleanup. Depending on the situation, the customer and DSS may suggest actions ranging from “do nothing” to “destroy all media.”</a:t>
            </a:r>
          </a:p>
          <a:p>
            <a:endParaRPr lang="en-US" dirty="0" smtClean="0">
              <a:latin typeface="Times New Roman" pitchFamily="18" charset="0"/>
            </a:endParaRPr>
          </a:p>
          <a:p>
            <a:r>
              <a:rPr lang="en-US" dirty="0" smtClean="0">
                <a:latin typeface="Times New Roman" pitchFamily="18" charset="0"/>
              </a:rPr>
              <a:t>If you delete data now, however, you may complicate a cleanup that could be more simple. This might be an instance where a selective file overwrite might be applicable and could save you from overwriting an entire server.  Each situation should be discussed with DSS and government customer personnel.</a:t>
            </a:r>
          </a:p>
          <a:p>
            <a:endParaRPr lang="en-US" dirty="0" smtClean="0">
              <a:latin typeface="Times New Roman" pitchFamily="18" charset="0"/>
            </a:endParaRPr>
          </a:p>
          <a:p>
            <a:r>
              <a:rPr lang="en-US" dirty="0" smtClean="0">
                <a:latin typeface="Times New Roman" pitchFamily="18" charset="0"/>
              </a:rPr>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29" name="Rectangle 7"/>
          <p:cNvSpPr>
            <a:spLocks noGrp="1" noChangeArrowheads="1"/>
          </p:cNvSpPr>
          <p:nvPr>
            <p:ph type="sldNum" sz="quarter" idx="5"/>
          </p:nvPr>
        </p:nvSpPr>
        <p:spPr>
          <a:noFill/>
          <a:ln>
            <a:miter lim="800000"/>
            <a:headEnd/>
            <a:tailEnd/>
          </a:ln>
        </p:spPr>
        <p:txBody>
          <a:bodyPr/>
          <a:lstStyle/>
          <a:p>
            <a:fld id="{8309F2EF-A99B-487C-B3A8-FB9B404FC4E8}" type="slidenum">
              <a:rPr lang="en-US" smtClean="0">
                <a:latin typeface="Times New Roman" pitchFamily="18" charset="0"/>
              </a:rPr>
              <a:pPr/>
              <a:t>16</a:t>
            </a:fld>
            <a:endParaRPr lang="en-US" dirty="0" smtClean="0">
              <a:latin typeface="Times New Roman" pitchFamily="18" charset="0"/>
            </a:endParaRPr>
          </a:p>
        </p:txBody>
      </p:sp>
      <p:sp>
        <p:nvSpPr>
          <p:cNvPr id="201730" name="Rectangle 2"/>
          <p:cNvSpPr>
            <a:spLocks noChangeArrowheads="1"/>
          </p:cNvSpPr>
          <p:nvPr/>
        </p:nvSpPr>
        <p:spPr bwMode="auto">
          <a:xfrm>
            <a:off x="3971925" y="0"/>
            <a:ext cx="3038475" cy="465138"/>
          </a:xfrm>
          <a:prstGeom prst="rect">
            <a:avLst/>
          </a:prstGeom>
          <a:noFill/>
          <a:ln w="12700">
            <a:noFill/>
            <a:miter lim="800000"/>
            <a:headEnd/>
            <a:tailEnd/>
          </a:ln>
        </p:spPr>
        <p:txBody>
          <a:bodyPr wrap="none" lIns="93177" tIns="46589" rIns="93177" bIns="46589" anchor="ctr"/>
          <a:lstStyle/>
          <a:p>
            <a:pPr eaLnBrk="0" hangingPunct="0"/>
            <a:endParaRPr lang="en-US" dirty="0"/>
          </a:p>
        </p:txBody>
      </p:sp>
      <p:sp>
        <p:nvSpPr>
          <p:cNvPr id="201731" name="Rectangle 3"/>
          <p:cNvSpPr>
            <a:spLocks noChangeArrowheads="1"/>
          </p:cNvSpPr>
          <p:nvPr/>
        </p:nvSpPr>
        <p:spPr bwMode="auto">
          <a:xfrm>
            <a:off x="3971925" y="8831263"/>
            <a:ext cx="3038475" cy="465137"/>
          </a:xfrm>
          <a:prstGeom prst="rect">
            <a:avLst/>
          </a:prstGeom>
          <a:noFill/>
          <a:ln w="12700">
            <a:noFill/>
            <a:miter lim="800000"/>
            <a:headEnd/>
            <a:tailEnd/>
          </a:ln>
        </p:spPr>
        <p:txBody>
          <a:bodyPr lIns="92207" tIns="45295" rIns="92207" bIns="45295" anchor="b"/>
          <a:lstStyle/>
          <a:p>
            <a:pPr algn="r" eaLnBrk="0" hangingPunct="0"/>
            <a:r>
              <a:rPr lang="en-US" sz="1200" dirty="0"/>
              <a:t>2</a:t>
            </a:r>
          </a:p>
        </p:txBody>
      </p:sp>
      <p:sp>
        <p:nvSpPr>
          <p:cNvPr id="201732" name="Rectangle 4"/>
          <p:cNvSpPr>
            <a:spLocks noChangeArrowheads="1"/>
          </p:cNvSpPr>
          <p:nvPr/>
        </p:nvSpPr>
        <p:spPr bwMode="auto">
          <a:xfrm>
            <a:off x="0" y="8831263"/>
            <a:ext cx="3038475" cy="465137"/>
          </a:xfrm>
          <a:prstGeom prst="rect">
            <a:avLst/>
          </a:prstGeom>
          <a:noFill/>
          <a:ln w="12700">
            <a:noFill/>
            <a:miter lim="800000"/>
            <a:headEnd/>
            <a:tailEnd/>
          </a:ln>
        </p:spPr>
        <p:txBody>
          <a:bodyPr wrap="none" lIns="93177" tIns="46589" rIns="93177" bIns="46589" anchor="ctr"/>
          <a:lstStyle/>
          <a:p>
            <a:pPr eaLnBrk="0" hangingPunct="0"/>
            <a:endParaRPr lang="en-US" dirty="0"/>
          </a:p>
        </p:txBody>
      </p:sp>
      <p:sp>
        <p:nvSpPr>
          <p:cNvPr id="201733" name="Rectangle 5"/>
          <p:cNvSpPr>
            <a:spLocks noChangeArrowheads="1"/>
          </p:cNvSpPr>
          <p:nvPr/>
        </p:nvSpPr>
        <p:spPr bwMode="auto">
          <a:xfrm>
            <a:off x="0" y="0"/>
            <a:ext cx="3038475" cy="465138"/>
          </a:xfrm>
          <a:prstGeom prst="rect">
            <a:avLst/>
          </a:prstGeom>
          <a:noFill/>
          <a:ln w="12700">
            <a:noFill/>
            <a:miter lim="800000"/>
            <a:headEnd/>
            <a:tailEnd/>
          </a:ln>
        </p:spPr>
        <p:txBody>
          <a:bodyPr wrap="none" lIns="93177" tIns="46589" rIns="93177" bIns="46589" anchor="ctr"/>
          <a:lstStyle/>
          <a:p>
            <a:pPr eaLnBrk="0" hangingPunct="0"/>
            <a:endParaRPr lang="en-US" dirty="0"/>
          </a:p>
        </p:txBody>
      </p:sp>
      <p:sp>
        <p:nvSpPr>
          <p:cNvPr id="201734" name="Rectangle 6"/>
          <p:cNvSpPr>
            <a:spLocks noGrp="1" noRot="1" noChangeAspect="1" noChangeArrowheads="1" noTextEdit="1"/>
          </p:cNvSpPr>
          <p:nvPr>
            <p:ph type="sldImg"/>
          </p:nvPr>
        </p:nvSpPr>
        <p:spPr>
          <a:ln w="12700" cap="flat"/>
        </p:spPr>
      </p:sp>
      <p:sp>
        <p:nvSpPr>
          <p:cNvPr id="201735" name="Rectangle 7"/>
          <p:cNvSpPr>
            <a:spLocks noGrp="1" noChangeArrowheads="1"/>
          </p:cNvSpPr>
          <p:nvPr>
            <p:ph type="body" idx="1"/>
          </p:nvPr>
        </p:nvSpPr>
        <p:spPr>
          <a:noFill/>
        </p:spPr>
        <p:txBody>
          <a:bodyPr lIns="92207" tIns="45295" rIns="92207" bIns="45295"/>
          <a:lstStyle/>
          <a:p>
            <a:r>
              <a:rPr lang="en-US" dirty="0" smtClean="0">
                <a:latin typeface="Times New Roman" pitchFamily="18" charset="0"/>
              </a:rPr>
              <a:t>Once the IS Rep and ISSP are notified, they will do as much as possible to work with you in the cleanup and to limit further systems from being contaminated.  </a:t>
            </a:r>
          </a:p>
          <a:p>
            <a:endParaRPr lang="en-US" dirty="0" smtClean="0">
              <a:latin typeface="Times New Roman" pitchFamily="18" charset="0"/>
            </a:endParaRPr>
          </a:p>
          <a:p>
            <a:r>
              <a:rPr lang="en-US" dirty="0" smtClean="0">
                <a:latin typeface="Times New Roman" pitchFamily="18" charset="0"/>
              </a:rPr>
              <a:t>If you don’t have a procedure for sanitizing the system because it’s unclassified, they may try to help you find one. </a:t>
            </a:r>
          </a:p>
          <a:p>
            <a:endParaRPr lang="en-US" sz="2400"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7172" name="Rectangle 4"/>
          <p:cNvSpPr>
            <a:spLocks noGrp="1" noChangeArrowheads="1"/>
          </p:cNvSpPr>
          <p:nvPr>
            <p:ph type="ctrTitle"/>
          </p:nvPr>
        </p:nvSpPr>
        <p:spPr>
          <a:xfrm>
            <a:off x="461963" y="1700768"/>
            <a:ext cx="8234565" cy="1143000"/>
          </a:xfrm>
        </p:spPr>
        <p:txBody>
          <a:bodyPr anchor="ctr"/>
          <a:lstStyle>
            <a:lvl1pPr algn="ctr" defTabSz="877888">
              <a:defRPr sz="4400"/>
            </a:lvl1pPr>
          </a:lstStyle>
          <a:p>
            <a:r>
              <a:rPr lang="en-US" smtClean="0"/>
              <a:t>Click to edit Master title style</a:t>
            </a:r>
            <a:endParaRPr lang="en-US" dirty="0"/>
          </a:p>
        </p:txBody>
      </p:sp>
      <p:sp>
        <p:nvSpPr>
          <p:cNvPr id="7173" name="Rectangle 5"/>
          <p:cNvSpPr>
            <a:spLocks noGrp="1" noChangeArrowheads="1"/>
          </p:cNvSpPr>
          <p:nvPr>
            <p:ph type="subTitle" idx="1"/>
          </p:nvPr>
        </p:nvSpPr>
        <p:spPr>
          <a:xfrm>
            <a:off x="481858" y="2980332"/>
            <a:ext cx="8194774" cy="1008540"/>
          </a:xfrm>
        </p:spPr>
        <p:txBody>
          <a:bodyPr anchor="ctr">
            <a:noAutofit/>
          </a:bodyPr>
          <a:lstStyle>
            <a:lvl1pPr marL="0" indent="0" algn="ctr">
              <a:spcBef>
                <a:spcPts val="0"/>
              </a:spcBef>
              <a:buFontTx/>
              <a:buNone/>
              <a:defRPr sz="3200">
                <a:effectLst/>
              </a:defRPr>
            </a:lvl1pPr>
          </a:lstStyle>
          <a:p>
            <a:r>
              <a:rPr lang="en-US" smtClean="0"/>
              <a:t>Click to edit Master subtitle style</a:t>
            </a:r>
            <a:endParaRPr lang="en-US" dirty="0"/>
          </a:p>
        </p:txBody>
      </p:sp>
      <p:sp>
        <p:nvSpPr>
          <p:cNvPr id="22" name="Text Placeholder 21"/>
          <p:cNvSpPr>
            <a:spLocks noGrp="1"/>
          </p:cNvSpPr>
          <p:nvPr>
            <p:ph type="body" sz="quarter" idx="10"/>
          </p:nvPr>
        </p:nvSpPr>
        <p:spPr>
          <a:xfrm>
            <a:off x="5052775" y="5370967"/>
            <a:ext cx="3792538" cy="276999"/>
          </a:xfrm>
        </p:spPr>
        <p:txBody>
          <a:bodyPr/>
          <a:lstStyle>
            <a:lvl1pPr marL="0" indent="0">
              <a:spcBef>
                <a:spcPts val="0"/>
              </a:spcBef>
              <a:buNone/>
              <a:defRPr sz="1800"/>
            </a:lvl1pPr>
            <a:lvl2pPr marL="0" indent="0">
              <a:buNone/>
              <a:defRPr sz="1800"/>
            </a:lvl2pPr>
            <a:lvl3pPr marL="0" indent="0">
              <a:buNone/>
              <a:defRPr sz="1800"/>
            </a:lvl3pPr>
            <a:lvl4pPr marL="0" indent="0">
              <a:buNone/>
              <a:defRPr sz="1800"/>
            </a:lvl4pPr>
            <a:lvl5pPr marL="0" indent="0">
              <a:buNone/>
              <a:defRPr sz="1800"/>
            </a:lvl5pPr>
          </a:lstStyle>
          <a:p>
            <a:pPr lvl="0"/>
            <a:r>
              <a:rPr lang="en-US" smtClean="0"/>
              <a:t>Click to edit Master text styles</a:t>
            </a:r>
          </a:p>
        </p:txBody>
      </p:sp>
      <p:sp>
        <p:nvSpPr>
          <p:cNvPr id="23" name="Text Placeholder 21"/>
          <p:cNvSpPr>
            <a:spLocks noGrp="1"/>
          </p:cNvSpPr>
          <p:nvPr>
            <p:ph type="body" sz="quarter" idx="11"/>
          </p:nvPr>
        </p:nvSpPr>
        <p:spPr>
          <a:xfrm>
            <a:off x="5052775" y="5652182"/>
            <a:ext cx="3792538" cy="246221"/>
          </a:xfrm>
        </p:spPr>
        <p:txBody>
          <a:bodyPr/>
          <a:lstStyle>
            <a:lvl1pPr marL="0" indent="0">
              <a:spcBef>
                <a:spcPts val="0"/>
              </a:spcBef>
              <a:buNone/>
              <a:defRPr sz="1600"/>
            </a:lvl1pPr>
            <a:lvl2pPr marL="0" indent="0">
              <a:buNone/>
              <a:defRPr sz="1800"/>
            </a:lvl2pPr>
            <a:lvl3pPr marL="0" indent="0">
              <a:buNone/>
              <a:defRPr sz="1800"/>
            </a:lvl3pPr>
            <a:lvl4pPr marL="0" indent="0">
              <a:buNone/>
              <a:defRPr sz="1800"/>
            </a:lvl4pPr>
            <a:lvl5pPr marL="0" indent="0">
              <a:buNone/>
              <a:defRPr sz="1800"/>
            </a:lvl5pPr>
          </a:lstStyle>
          <a:p>
            <a:pPr lvl="0"/>
            <a:r>
              <a:rPr lang="en-US" smtClean="0"/>
              <a:t>Click to edit Master text styles</a:t>
            </a:r>
          </a:p>
        </p:txBody>
      </p:sp>
      <p:sp>
        <p:nvSpPr>
          <p:cNvPr id="24" name="Text Placeholder 21"/>
          <p:cNvSpPr>
            <a:spLocks noGrp="1"/>
          </p:cNvSpPr>
          <p:nvPr>
            <p:ph type="body" sz="quarter" idx="12"/>
          </p:nvPr>
        </p:nvSpPr>
        <p:spPr>
          <a:xfrm>
            <a:off x="2868851" y="4108732"/>
            <a:ext cx="3420788" cy="738664"/>
          </a:xfrm>
        </p:spPr>
        <p:txBody>
          <a:bodyPr/>
          <a:lstStyle>
            <a:lvl1pPr marL="0" indent="0" algn="ctr">
              <a:spcBef>
                <a:spcPts val="0"/>
              </a:spcBef>
              <a:buNone/>
              <a:defRPr sz="2400"/>
            </a:lvl1pPr>
            <a:lvl2pPr marL="0" indent="0">
              <a:buNone/>
              <a:defRPr sz="1800"/>
            </a:lvl2pPr>
            <a:lvl3pPr marL="0" indent="0">
              <a:buNone/>
              <a:defRPr sz="1800"/>
            </a:lvl3pPr>
            <a:lvl4pPr marL="0" indent="0">
              <a:buNone/>
              <a:defRPr sz="1800"/>
            </a:lvl4pPr>
            <a:lvl5pPr marL="0" indent="0">
              <a:buNone/>
              <a:defRPr sz="1800"/>
            </a:lvl5pPr>
          </a:lstStyle>
          <a:p>
            <a:pPr lvl="0"/>
            <a:r>
              <a:rPr lang="en-US" smtClean="0"/>
              <a:t>Click to edit Master text styles</a:t>
            </a: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2057400"/>
            <a:ext cx="3810000" cy="4114800"/>
          </a:xfrm>
        </p:spPr>
        <p:txBody>
          <a:bodyPr/>
          <a:lstStyle/>
          <a:p>
            <a:pPr lvl="0"/>
            <a:endParaRPr lang="en-US" noProof="0" smtClean="0"/>
          </a:p>
        </p:txBody>
      </p:sp>
      <p:sp>
        <p:nvSpPr>
          <p:cNvPr id="4" name="Text Placeholder 3"/>
          <p:cNvSpPr>
            <a:spLocks noGrp="1"/>
          </p:cNvSpPr>
          <p:nvPr>
            <p:ph type="body" sz="half" idx="2"/>
          </p:nvPr>
        </p:nvSpPr>
        <p:spPr>
          <a:xfrm>
            <a:off x="4648200" y="20574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xfrm>
            <a:off x="457200" y="6356350"/>
            <a:ext cx="2133600" cy="365125"/>
          </a:xfrm>
          <a:prstGeom prst="rect">
            <a:avLst/>
          </a:prstGeom>
        </p:spPr>
        <p:txBody>
          <a:bodyPr/>
          <a:lstStyle>
            <a:lvl1pPr eaLnBrk="0" hangingPunct="0">
              <a:defRPr>
                <a:latin typeface="Times New Roman" charset="0"/>
              </a:defRPr>
            </a:lvl1pPr>
          </a:lstStyle>
          <a:p>
            <a:pPr>
              <a:defRPr/>
            </a:pPr>
            <a:endParaRPr lang="en-US"/>
          </a:p>
        </p:txBody>
      </p:sp>
      <p:sp>
        <p:nvSpPr>
          <p:cNvPr id="6" name="Rectangle 10"/>
          <p:cNvSpPr>
            <a:spLocks noGrp="1" noChangeArrowheads="1"/>
          </p:cNvSpPr>
          <p:nvPr>
            <p:ph type="ftr" sz="quarter" idx="11"/>
          </p:nvPr>
        </p:nvSpPr>
        <p:spPr>
          <a:xfrm>
            <a:off x="2667000" y="6356350"/>
            <a:ext cx="3352800" cy="365125"/>
          </a:xfrm>
          <a:prstGeom prst="rect">
            <a:avLst/>
          </a:prstGeom>
        </p:spPr>
        <p:txBody>
          <a:bodyPr/>
          <a:lstStyle>
            <a:lvl1pPr eaLnBrk="0" hangingPunct="0">
              <a:defRPr>
                <a:latin typeface="Times New Roman" charset="0"/>
              </a:defRPr>
            </a:lvl1pPr>
          </a:lstStyle>
          <a:p>
            <a:pPr>
              <a:defRPr/>
            </a:pPr>
            <a:endParaRPr lang="en-US"/>
          </a:p>
        </p:txBody>
      </p:sp>
      <p:sp>
        <p:nvSpPr>
          <p:cNvPr id="7" name="Rectangle 11"/>
          <p:cNvSpPr>
            <a:spLocks noGrp="1" noChangeArrowheads="1"/>
          </p:cNvSpPr>
          <p:nvPr>
            <p:ph type="sldNum" sz="quarter" idx="12"/>
          </p:nvPr>
        </p:nvSpPr>
        <p:spPr>
          <a:xfrm>
            <a:off x="7924800" y="6356350"/>
            <a:ext cx="762000" cy="365125"/>
          </a:xfrm>
          <a:prstGeom prst="rect">
            <a:avLst/>
          </a:prstGeom>
        </p:spPr>
        <p:txBody>
          <a:bodyPr/>
          <a:lstStyle>
            <a:lvl1pPr eaLnBrk="0" hangingPunct="0">
              <a:defRPr>
                <a:latin typeface="Times New Roman" charset="0"/>
              </a:defRPr>
            </a:lvl1pPr>
          </a:lstStyle>
          <a:p>
            <a:pPr>
              <a:defRPr/>
            </a:pPr>
            <a:fld id="{A44034F3-4CE6-4BEE-8B35-051456D2CB0A}" type="slidenum">
              <a:rPr lang="en-US"/>
              <a:pPr>
                <a:defRPr/>
              </a:pPr>
              <a:t>‹#›</a:t>
            </a:fld>
            <a:endParaRPr lang="en-US"/>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smtClean="0"/>
              <a:t>Click to edit Master title style</a:t>
            </a:r>
            <a:endParaRPr lang="en-US"/>
          </a:p>
        </p:txBody>
      </p:sp>
      <p:sp>
        <p:nvSpPr>
          <p:cNvPr id="3" name="Content Placeholder 2"/>
          <p:cNvSpPr>
            <a:spLocks noGrp="1"/>
          </p:cNvSpPr>
          <p:nvPr>
            <p:ph idx="1"/>
          </p:nvPr>
        </p:nvSpPr>
        <p:spPr>
          <a:xfrm>
            <a:off x="461963" y="1354592"/>
            <a:ext cx="8224837" cy="1107996"/>
          </a:xfrm>
        </p:spPr>
        <p:txBody>
          <a:bodyPr/>
          <a:lstStyle>
            <a:lvl1pPr>
              <a:defRPr>
                <a:effectLst/>
              </a:defRPr>
            </a:lvl1pPr>
            <a:lvl2pPr>
              <a:defRPr sz="2000">
                <a:effectLst/>
              </a:defRPr>
            </a:lvl2pPr>
            <a:lvl3pPr marL="914400" indent="-184150">
              <a:buSzPct val="80000"/>
              <a:defRPr sz="1800">
                <a:effectLst/>
              </a:defRPr>
            </a:lvl3pPr>
            <a:lvl4pPr>
              <a:defRPr>
                <a:effectLst>
                  <a:outerShdw blurRad="38100" dist="38100" dir="2700000" algn="tl">
                    <a:srgbClr val="000000">
                      <a:alpha val="43137"/>
                    </a:srgbClr>
                  </a:outerShdw>
                </a:effectLst>
              </a:defRPr>
            </a:lvl4pPr>
            <a:lvl5pPr>
              <a:defRPr>
                <a:effectLst>
                  <a:outerShdw blurRad="38100" dist="38100" dir="2700000" algn="tl">
                    <a:srgbClr val="000000">
                      <a:alpha val="43137"/>
                    </a:srgbClr>
                  </a:outerShdw>
                </a:effectLst>
              </a:defRPr>
            </a:lvl5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1963" y="458991"/>
            <a:ext cx="7312025" cy="531812"/>
          </a:xfrm>
        </p:spPr>
        <p:txBody>
          <a:bodyPr/>
          <a:lstStyle>
            <a:lvl1pPr>
              <a:defRPr>
                <a:effectLst/>
              </a:defRPr>
            </a:lvl1pPr>
          </a:lstStyle>
          <a:p>
            <a:r>
              <a:rPr lang="en-US" smtClean="0"/>
              <a:t>Click to edit Master title style</a:t>
            </a:r>
            <a:endParaRPr lang="en-US" dirty="0"/>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6928" y="2251358"/>
            <a:ext cx="8234160" cy="1477328"/>
          </a:xfrm>
        </p:spPr>
        <p:txBody>
          <a:bodyPr anchor="ctr">
            <a:spAutoFit/>
          </a:bodyPr>
          <a:lstStyle>
            <a:lvl1pPr algn="ctr">
              <a:defRPr sz="4800">
                <a:effectLst/>
              </a:defRPr>
            </a:lvl1pPr>
          </a:lstStyle>
          <a:p>
            <a:r>
              <a:rPr lang="en-US" smtClean="0"/>
              <a:t>Click to edit Master title style</a:t>
            </a:r>
            <a:endParaRPr lang="en-US" dirty="0"/>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tar">
    <p:spTree>
      <p:nvGrpSpPr>
        <p:cNvPr id="1" name=""/>
        <p:cNvGrpSpPr/>
        <p:nvPr/>
      </p:nvGrpSpPr>
      <p:grpSpPr>
        <a:xfrm>
          <a:off x="0" y="0"/>
          <a:ext cx="0" cy="0"/>
          <a:chOff x="0" y="0"/>
          <a:chExt cx="0" cy="0"/>
        </a:xfrm>
      </p:grpSpPr>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20574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xfrm>
            <a:off x="457200" y="6356350"/>
            <a:ext cx="2133600" cy="365125"/>
          </a:xfrm>
          <a:prstGeom prst="rect">
            <a:avLst/>
          </a:prstGeom>
        </p:spPr>
        <p:txBody>
          <a:bodyPr/>
          <a:lstStyle>
            <a:lvl1pPr eaLnBrk="0" hangingPunct="0">
              <a:defRPr>
                <a:latin typeface="Times New Roman" charset="0"/>
              </a:defRPr>
            </a:lvl1pPr>
          </a:lstStyle>
          <a:p>
            <a:pPr>
              <a:defRPr/>
            </a:pPr>
            <a:endParaRPr lang="en-US"/>
          </a:p>
        </p:txBody>
      </p:sp>
      <p:sp>
        <p:nvSpPr>
          <p:cNvPr id="6" name="Rectangle 10"/>
          <p:cNvSpPr>
            <a:spLocks noGrp="1" noChangeArrowheads="1"/>
          </p:cNvSpPr>
          <p:nvPr>
            <p:ph type="ftr" sz="quarter" idx="11"/>
          </p:nvPr>
        </p:nvSpPr>
        <p:spPr>
          <a:xfrm>
            <a:off x="2667000" y="6356350"/>
            <a:ext cx="3352800" cy="365125"/>
          </a:xfrm>
          <a:prstGeom prst="rect">
            <a:avLst/>
          </a:prstGeom>
        </p:spPr>
        <p:txBody>
          <a:bodyPr/>
          <a:lstStyle>
            <a:lvl1pPr eaLnBrk="0" hangingPunct="0">
              <a:defRPr>
                <a:latin typeface="Times New Roman" charset="0"/>
              </a:defRPr>
            </a:lvl1pPr>
          </a:lstStyle>
          <a:p>
            <a:pPr>
              <a:defRPr/>
            </a:pPr>
            <a:endParaRPr lang="en-US"/>
          </a:p>
        </p:txBody>
      </p:sp>
      <p:sp>
        <p:nvSpPr>
          <p:cNvPr id="7" name="Rectangle 11"/>
          <p:cNvSpPr>
            <a:spLocks noGrp="1" noChangeArrowheads="1"/>
          </p:cNvSpPr>
          <p:nvPr>
            <p:ph type="sldNum" sz="quarter" idx="12"/>
          </p:nvPr>
        </p:nvSpPr>
        <p:spPr>
          <a:xfrm>
            <a:off x="7924800" y="6356350"/>
            <a:ext cx="762000" cy="365125"/>
          </a:xfrm>
          <a:prstGeom prst="rect">
            <a:avLst/>
          </a:prstGeom>
        </p:spPr>
        <p:txBody>
          <a:bodyPr/>
          <a:lstStyle>
            <a:lvl1pPr eaLnBrk="0" hangingPunct="0">
              <a:defRPr>
                <a:latin typeface="Times New Roman" charset="0"/>
              </a:defRPr>
            </a:lvl1pPr>
          </a:lstStyle>
          <a:p>
            <a:pPr>
              <a:defRPr/>
            </a:pPr>
            <a:fld id="{A7426AD4-1946-4870-B6D2-5D6DC7469315}" type="slidenum">
              <a:rPr lang="en-US"/>
              <a:pPr>
                <a:defRPr/>
              </a:pPr>
              <a:t>‹#›</a:t>
            </a:fld>
            <a:endParaRPr lang="en-US"/>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20574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2057400"/>
            <a:ext cx="3810000" cy="4114800"/>
          </a:xfrm>
        </p:spPr>
        <p:txBody>
          <a:bodyPr/>
          <a:lstStyle/>
          <a:p>
            <a:pPr lvl="0"/>
            <a:endParaRPr lang="en-US" noProof="0" smtClean="0"/>
          </a:p>
        </p:txBody>
      </p:sp>
      <p:sp>
        <p:nvSpPr>
          <p:cNvPr id="5" name="Rectangle 9"/>
          <p:cNvSpPr>
            <a:spLocks noGrp="1" noChangeArrowheads="1"/>
          </p:cNvSpPr>
          <p:nvPr>
            <p:ph type="dt" sz="half" idx="10"/>
          </p:nvPr>
        </p:nvSpPr>
        <p:spPr>
          <a:xfrm>
            <a:off x="457200" y="6356350"/>
            <a:ext cx="2133600" cy="365125"/>
          </a:xfrm>
          <a:prstGeom prst="rect">
            <a:avLst/>
          </a:prstGeom>
        </p:spPr>
        <p:txBody>
          <a:bodyPr/>
          <a:lstStyle>
            <a:lvl1pPr eaLnBrk="0" hangingPunct="0">
              <a:defRPr>
                <a:latin typeface="Times New Roman" charset="0"/>
              </a:defRPr>
            </a:lvl1pPr>
          </a:lstStyle>
          <a:p>
            <a:pPr>
              <a:defRPr/>
            </a:pPr>
            <a:endParaRPr lang="en-US"/>
          </a:p>
        </p:txBody>
      </p:sp>
      <p:sp>
        <p:nvSpPr>
          <p:cNvPr id="6" name="Rectangle 10"/>
          <p:cNvSpPr>
            <a:spLocks noGrp="1" noChangeArrowheads="1"/>
          </p:cNvSpPr>
          <p:nvPr>
            <p:ph type="ftr" sz="quarter" idx="11"/>
          </p:nvPr>
        </p:nvSpPr>
        <p:spPr>
          <a:xfrm>
            <a:off x="2667000" y="6356350"/>
            <a:ext cx="3352800" cy="365125"/>
          </a:xfrm>
          <a:prstGeom prst="rect">
            <a:avLst/>
          </a:prstGeom>
        </p:spPr>
        <p:txBody>
          <a:bodyPr/>
          <a:lstStyle>
            <a:lvl1pPr eaLnBrk="0" hangingPunct="0">
              <a:defRPr>
                <a:latin typeface="Times New Roman" charset="0"/>
              </a:defRPr>
            </a:lvl1pPr>
          </a:lstStyle>
          <a:p>
            <a:pPr>
              <a:defRPr/>
            </a:pPr>
            <a:endParaRPr lang="en-US"/>
          </a:p>
        </p:txBody>
      </p:sp>
      <p:sp>
        <p:nvSpPr>
          <p:cNvPr id="7" name="Rectangle 11"/>
          <p:cNvSpPr>
            <a:spLocks noGrp="1" noChangeArrowheads="1"/>
          </p:cNvSpPr>
          <p:nvPr>
            <p:ph type="sldNum" sz="quarter" idx="12"/>
          </p:nvPr>
        </p:nvSpPr>
        <p:spPr>
          <a:xfrm>
            <a:off x="7924800" y="6356350"/>
            <a:ext cx="762000" cy="365125"/>
          </a:xfrm>
          <a:prstGeom prst="rect">
            <a:avLst/>
          </a:prstGeom>
        </p:spPr>
        <p:txBody>
          <a:bodyPr/>
          <a:lstStyle>
            <a:lvl1pPr eaLnBrk="0" hangingPunct="0">
              <a:defRPr>
                <a:latin typeface="Times New Roman" charset="0"/>
              </a:defRPr>
            </a:lvl1pPr>
          </a:lstStyle>
          <a:p>
            <a:pPr>
              <a:defRPr/>
            </a:pPr>
            <a:fld id="{BD28A0DA-4620-4EF1-8790-BBA0DAA6038F}" type="slidenum">
              <a:rPr lang="en-US"/>
              <a:pPr>
                <a:defRPr/>
              </a:pPr>
              <a:t>‹#›</a:t>
            </a:fld>
            <a:endParaRPr lang="en-US"/>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20574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20574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685800" y="41910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9"/>
          <p:cNvSpPr>
            <a:spLocks noGrp="1" noChangeArrowheads="1"/>
          </p:cNvSpPr>
          <p:nvPr>
            <p:ph type="dt" sz="half" idx="10"/>
          </p:nvPr>
        </p:nvSpPr>
        <p:spPr>
          <a:xfrm>
            <a:off x="457200" y="6356350"/>
            <a:ext cx="2133600" cy="365125"/>
          </a:xfrm>
          <a:prstGeom prst="rect">
            <a:avLst/>
          </a:prstGeom>
        </p:spPr>
        <p:txBody>
          <a:bodyPr/>
          <a:lstStyle>
            <a:lvl1pPr eaLnBrk="0" hangingPunct="0">
              <a:defRPr>
                <a:latin typeface="Times New Roman" charset="0"/>
              </a:defRPr>
            </a:lvl1pPr>
          </a:lstStyle>
          <a:p>
            <a:pPr>
              <a:defRPr/>
            </a:pPr>
            <a:endParaRPr lang="en-US"/>
          </a:p>
        </p:txBody>
      </p:sp>
      <p:sp>
        <p:nvSpPr>
          <p:cNvPr id="7" name="Rectangle 10"/>
          <p:cNvSpPr>
            <a:spLocks noGrp="1" noChangeArrowheads="1"/>
          </p:cNvSpPr>
          <p:nvPr>
            <p:ph type="ftr" sz="quarter" idx="11"/>
          </p:nvPr>
        </p:nvSpPr>
        <p:spPr>
          <a:xfrm>
            <a:off x="2667000" y="6356350"/>
            <a:ext cx="3352800" cy="365125"/>
          </a:xfrm>
          <a:prstGeom prst="rect">
            <a:avLst/>
          </a:prstGeom>
        </p:spPr>
        <p:txBody>
          <a:bodyPr/>
          <a:lstStyle>
            <a:lvl1pPr eaLnBrk="0" hangingPunct="0">
              <a:defRPr>
                <a:latin typeface="Times New Roman" charset="0"/>
              </a:defRPr>
            </a:lvl1pPr>
          </a:lstStyle>
          <a:p>
            <a:pPr>
              <a:defRPr/>
            </a:pPr>
            <a:endParaRPr lang="en-US"/>
          </a:p>
        </p:txBody>
      </p:sp>
      <p:sp>
        <p:nvSpPr>
          <p:cNvPr id="8" name="Rectangle 11"/>
          <p:cNvSpPr>
            <a:spLocks noGrp="1" noChangeArrowheads="1"/>
          </p:cNvSpPr>
          <p:nvPr>
            <p:ph type="sldNum" sz="quarter" idx="12"/>
          </p:nvPr>
        </p:nvSpPr>
        <p:spPr>
          <a:xfrm>
            <a:off x="7924800" y="6356350"/>
            <a:ext cx="762000" cy="365125"/>
          </a:xfrm>
          <a:prstGeom prst="rect">
            <a:avLst/>
          </a:prstGeom>
        </p:spPr>
        <p:txBody>
          <a:bodyPr/>
          <a:lstStyle>
            <a:lvl1pPr eaLnBrk="0" hangingPunct="0">
              <a:defRPr>
                <a:latin typeface="Times New Roman" charset="0"/>
              </a:defRPr>
            </a:lvl1pPr>
          </a:lstStyle>
          <a:p>
            <a:pPr>
              <a:defRPr/>
            </a:pPr>
            <a:fld id="{950702CE-927E-43E1-B379-22D01BCBA7FF}" type="slidenum">
              <a:rPr lang="en-US"/>
              <a:pPr>
                <a:defRPr/>
              </a:pPr>
              <a:t>‹#›</a:t>
            </a:fld>
            <a:endParaRPr lang="en-US"/>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461963" y="458788"/>
            <a:ext cx="7312025" cy="531812"/>
          </a:xfrm>
          <a:prstGeom prst="rect">
            <a:avLst/>
          </a:prstGeom>
          <a:noFill/>
          <a:ln w="12700">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1027" name="Rectangle 5"/>
          <p:cNvSpPr>
            <a:spLocks noGrp="1" noChangeArrowheads="1"/>
          </p:cNvSpPr>
          <p:nvPr>
            <p:ph type="body" idx="1"/>
          </p:nvPr>
        </p:nvSpPr>
        <p:spPr bwMode="auto">
          <a:xfrm>
            <a:off x="461963" y="1304925"/>
            <a:ext cx="8234362" cy="1108075"/>
          </a:xfrm>
          <a:prstGeom prst="rect">
            <a:avLst/>
          </a:prstGeom>
          <a:noFill/>
          <a:ln w="12700">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p:txBody>
      </p:sp>
    </p:spTree>
  </p:cSld>
  <p:clrMap bg1="dk2" tx1="lt1" bg2="dk1" tx2="lt2" accent1="accent1" accent2="accent2" accent3="accent3" accent4="accent4" accent5="accent5" accent6="accent6" hlink="hlink" folHlink="folHlink"/>
  <p:sldLayoutIdLst>
    <p:sldLayoutId id="2147483714" r:id="rId1"/>
    <p:sldLayoutId id="2147483710" r:id="rId2"/>
    <p:sldLayoutId id="2147483711" r:id="rId3"/>
    <p:sldLayoutId id="2147483712" r:id="rId4"/>
    <p:sldLayoutId id="2147483713" r:id="rId5"/>
    <p:sldLayoutId id="2147483715" r:id="rId6"/>
    <p:sldLayoutId id="2147483716" r:id="rId7"/>
    <p:sldLayoutId id="2147483718" r:id="rId8"/>
    <p:sldLayoutId id="2147483719" r:id="rId9"/>
    <p:sldLayoutId id="2147483720" r:id="rId10"/>
  </p:sldLayoutIdLst>
  <p:transition spd="slow"/>
  <p:timing>
    <p:tnLst>
      <p:par>
        <p:cTn id="1" dur="indefinite" restart="never" nodeType="tmRoot"/>
      </p:par>
    </p:tnLst>
  </p:timing>
  <p:hf sldNum="0" hdr="0" dt="0"/>
  <p:txStyles>
    <p:titleStyle>
      <a:lvl1pPr algn="l" defTabSz="887413" rtl="0" fontAlgn="base">
        <a:spcBef>
          <a:spcPct val="0"/>
        </a:spcBef>
        <a:spcAft>
          <a:spcPct val="0"/>
        </a:spcAft>
        <a:defRPr sz="3600" b="1">
          <a:solidFill>
            <a:schemeClr val="bg1"/>
          </a:solidFill>
          <a:latin typeface="+mj-lt"/>
          <a:ea typeface="ＭＳ Ｐゴシック" pitchFamily="-112" charset="-128"/>
          <a:cs typeface="ＭＳ Ｐゴシック" pitchFamily="-112" charset="-128"/>
        </a:defRPr>
      </a:lvl1pPr>
      <a:lvl2pPr algn="l" defTabSz="887413" rtl="0" fontAlgn="base">
        <a:spcBef>
          <a:spcPct val="0"/>
        </a:spcBef>
        <a:spcAft>
          <a:spcPct val="0"/>
        </a:spcAft>
        <a:defRPr sz="3600" b="1">
          <a:solidFill>
            <a:schemeClr val="bg1"/>
          </a:solidFill>
          <a:effectLst>
            <a:outerShdw blurRad="38100" dist="38100" dir="2700000" algn="tl">
              <a:srgbClr val="000000"/>
            </a:outerShdw>
          </a:effectLst>
          <a:latin typeface="Arial" pitchFamily="-112" charset="0"/>
          <a:ea typeface="ＭＳ Ｐゴシック" pitchFamily="-112" charset="-128"/>
          <a:cs typeface="ＭＳ Ｐゴシック" pitchFamily="-112" charset="-128"/>
        </a:defRPr>
      </a:lvl2pPr>
      <a:lvl3pPr algn="l" defTabSz="887413" rtl="0" fontAlgn="base">
        <a:spcBef>
          <a:spcPct val="0"/>
        </a:spcBef>
        <a:spcAft>
          <a:spcPct val="0"/>
        </a:spcAft>
        <a:defRPr sz="3600" b="1">
          <a:solidFill>
            <a:schemeClr val="bg1"/>
          </a:solidFill>
          <a:effectLst>
            <a:outerShdw blurRad="38100" dist="38100" dir="2700000" algn="tl">
              <a:srgbClr val="000000"/>
            </a:outerShdw>
          </a:effectLst>
          <a:latin typeface="Arial" pitchFamily="-112" charset="0"/>
          <a:ea typeface="ＭＳ Ｐゴシック" pitchFamily="-112" charset="-128"/>
          <a:cs typeface="ＭＳ Ｐゴシック" pitchFamily="-112" charset="-128"/>
        </a:defRPr>
      </a:lvl3pPr>
      <a:lvl4pPr algn="l" defTabSz="887413" rtl="0" fontAlgn="base">
        <a:spcBef>
          <a:spcPct val="0"/>
        </a:spcBef>
        <a:spcAft>
          <a:spcPct val="0"/>
        </a:spcAft>
        <a:defRPr sz="3600" b="1">
          <a:solidFill>
            <a:schemeClr val="bg1"/>
          </a:solidFill>
          <a:effectLst>
            <a:outerShdw blurRad="38100" dist="38100" dir="2700000" algn="tl">
              <a:srgbClr val="000000"/>
            </a:outerShdw>
          </a:effectLst>
          <a:latin typeface="Arial" pitchFamily="-112" charset="0"/>
          <a:ea typeface="ＭＳ Ｐゴシック" pitchFamily="-112" charset="-128"/>
          <a:cs typeface="ＭＳ Ｐゴシック" pitchFamily="-112" charset="-128"/>
        </a:defRPr>
      </a:lvl4pPr>
      <a:lvl5pPr algn="l" defTabSz="887413" rtl="0" fontAlgn="base">
        <a:spcBef>
          <a:spcPct val="0"/>
        </a:spcBef>
        <a:spcAft>
          <a:spcPct val="0"/>
        </a:spcAft>
        <a:defRPr sz="3600" b="1">
          <a:solidFill>
            <a:schemeClr val="bg1"/>
          </a:solidFill>
          <a:effectLst>
            <a:outerShdw blurRad="38100" dist="38100" dir="2700000" algn="tl">
              <a:srgbClr val="000000"/>
            </a:outerShdw>
          </a:effectLst>
          <a:latin typeface="Arial" pitchFamily="-112" charset="0"/>
          <a:ea typeface="ＭＳ Ｐゴシック" pitchFamily="-112" charset="-128"/>
          <a:cs typeface="ＭＳ Ｐゴシック" pitchFamily="-112" charset="-128"/>
        </a:defRPr>
      </a:lvl5pPr>
      <a:lvl6pPr marL="457200" algn="l" defTabSz="887413" rtl="0" eaLnBrk="1" fontAlgn="base" hangingPunct="1">
        <a:spcBef>
          <a:spcPct val="0"/>
        </a:spcBef>
        <a:spcAft>
          <a:spcPct val="0"/>
        </a:spcAft>
        <a:defRPr sz="3600" b="1">
          <a:solidFill>
            <a:srgbClr val="FFFFFF"/>
          </a:solidFill>
          <a:effectLst>
            <a:outerShdw blurRad="38100" dist="38100" dir="2700000" algn="tl">
              <a:srgbClr val="000000"/>
            </a:outerShdw>
          </a:effectLst>
          <a:latin typeface="Arial" pitchFamily="-112" charset="0"/>
        </a:defRPr>
      </a:lvl6pPr>
      <a:lvl7pPr marL="914400" algn="l" defTabSz="887413" rtl="0" eaLnBrk="1" fontAlgn="base" hangingPunct="1">
        <a:spcBef>
          <a:spcPct val="0"/>
        </a:spcBef>
        <a:spcAft>
          <a:spcPct val="0"/>
        </a:spcAft>
        <a:defRPr sz="3600" b="1">
          <a:solidFill>
            <a:srgbClr val="FFFFFF"/>
          </a:solidFill>
          <a:effectLst>
            <a:outerShdw blurRad="38100" dist="38100" dir="2700000" algn="tl">
              <a:srgbClr val="000000"/>
            </a:outerShdw>
          </a:effectLst>
          <a:latin typeface="Arial" pitchFamily="-112" charset="0"/>
        </a:defRPr>
      </a:lvl7pPr>
      <a:lvl8pPr marL="1371600" algn="l" defTabSz="887413" rtl="0" eaLnBrk="1" fontAlgn="base" hangingPunct="1">
        <a:spcBef>
          <a:spcPct val="0"/>
        </a:spcBef>
        <a:spcAft>
          <a:spcPct val="0"/>
        </a:spcAft>
        <a:defRPr sz="3600" b="1">
          <a:solidFill>
            <a:srgbClr val="FFFFFF"/>
          </a:solidFill>
          <a:effectLst>
            <a:outerShdw blurRad="38100" dist="38100" dir="2700000" algn="tl">
              <a:srgbClr val="000000"/>
            </a:outerShdw>
          </a:effectLst>
          <a:latin typeface="Arial" pitchFamily="-112" charset="0"/>
        </a:defRPr>
      </a:lvl8pPr>
      <a:lvl9pPr marL="1828800" algn="l" defTabSz="887413" rtl="0" eaLnBrk="1" fontAlgn="base" hangingPunct="1">
        <a:spcBef>
          <a:spcPct val="0"/>
        </a:spcBef>
        <a:spcAft>
          <a:spcPct val="0"/>
        </a:spcAft>
        <a:defRPr sz="3600" b="1">
          <a:solidFill>
            <a:srgbClr val="FFFFFF"/>
          </a:solidFill>
          <a:effectLst>
            <a:outerShdw blurRad="38100" dist="38100" dir="2700000" algn="tl">
              <a:srgbClr val="000000"/>
            </a:outerShdw>
          </a:effectLst>
          <a:latin typeface="Arial" pitchFamily="-112" charset="0"/>
        </a:defRPr>
      </a:lvl9pPr>
    </p:titleStyle>
    <p:bodyStyle>
      <a:lvl1pPr marL="222250" indent="-222250" algn="l" defTabSz="887413" rtl="0" fontAlgn="base">
        <a:spcBef>
          <a:spcPct val="20000"/>
        </a:spcBef>
        <a:spcAft>
          <a:spcPct val="0"/>
        </a:spcAft>
        <a:buSzPct val="100000"/>
        <a:buChar char="•"/>
        <a:defRPr sz="2400" b="1">
          <a:solidFill>
            <a:schemeClr val="bg2"/>
          </a:solidFill>
          <a:latin typeface="+mn-lt"/>
          <a:ea typeface="ＭＳ Ｐゴシック" pitchFamily="-112" charset="-128"/>
          <a:cs typeface="ＭＳ Ｐゴシック" pitchFamily="-112" charset="-128"/>
        </a:defRPr>
      </a:lvl1pPr>
      <a:lvl2pPr marL="615950" indent="-279400" algn="l" defTabSz="887413" rtl="0" fontAlgn="base">
        <a:spcBef>
          <a:spcPct val="20000"/>
        </a:spcBef>
        <a:spcAft>
          <a:spcPct val="0"/>
        </a:spcAft>
        <a:buSzPct val="100000"/>
        <a:buChar char="–"/>
        <a:defRPr sz="2000" b="1">
          <a:solidFill>
            <a:schemeClr val="bg2"/>
          </a:solidFill>
          <a:latin typeface="+mn-lt"/>
          <a:ea typeface="ＭＳ Ｐゴシック" pitchFamily="-112" charset="-128"/>
        </a:defRPr>
      </a:lvl2pPr>
      <a:lvl3pPr marL="920750" indent="-190500" algn="l" defTabSz="887413" rtl="0" fontAlgn="base">
        <a:spcBef>
          <a:spcPct val="20000"/>
        </a:spcBef>
        <a:spcAft>
          <a:spcPct val="0"/>
        </a:spcAft>
        <a:buSzPct val="80000"/>
        <a:buChar char="•"/>
        <a:defRPr b="1">
          <a:solidFill>
            <a:schemeClr val="bg2"/>
          </a:solidFill>
          <a:latin typeface="+mn-lt"/>
          <a:ea typeface="ＭＳ Ｐゴシック" pitchFamily="-112" charset="-128"/>
        </a:defRPr>
      </a:lvl3pPr>
      <a:lvl4pPr marL="1550988" indent="-222250" algn="l" defTabSz="887413" rtl="0" fontAlgn="base">
        <a:spcBef>
          <a:spcPct val="20000"/>
        </a:spcBef>
        <a:spcAft>
          <a:spcPct val="0"/>
        </a:spcAft>
        <a:buChar char="–"/>
        <a:defRPr sz="2000" b="1">
          <a:solidFill>
            <a:schemeClr val="bg2"/>
          </a:solidFill>
          <a:latin typeface="+mn-lt"/>
          <a:ea typeface="ＭＳ Ｐゴシック" pitchFamily="-112" charset="-128"/>
        </a:defRPr>
      </a:lvl4pPr>
      <a:lvl5pPr marL="1993900" indent="-222250" algn="l" defTabSz="887413" rtl="0" fontAlgn="base">
        <a:spcBef>
          <a:spcPct val="20000"/>
        </a:spcBef>
        <a:spcAft>
          <a:spcPct val="0"/>
        </a:spcAft>
        <a:buChar char="»"/>
        <a:defRPr sz="2000" b="1">
          <a:solidFill>
            <a:schemeClr val="bg2"/>
          </a:solidFill>
          <a:latin typeface="+mn-lt"/>
          <a:ea typeface="ＭＳ Ｐゴシック" pitchFamily="-112" charset="-128"/>
        </a:defRPr>
      </a:lvl5pPr>
      <a:lvl6pPr marL="2451100" indent="-222250" algn="l" defTabSz="887413" rtl="0" eaLnBrk="1" fontAlgn="base" hangingPunct="1">
        <a:spcBef>
          <a:spcPct val="20000"/>
        </a:spcBef>
        <a:spcAft>
          <a:spcPct val="0"/>
        </a:spcAft>
        <a:buChar char="»"/>
        <a:defRPr sz="2000" b="1">
          <a:solidFill>
            <a:srgbClr val="FAFD00"/>
          </a:solidFill>
          <a:effectLst>
            <a:outerShdw blurRad="38100" dist="38100" dir="2700000" algn="tl">
              <a:srgbClr val="000000"/>
            </a:outerShdw>
          </a:effectLst>
          <a:latin typeface="+mn-lt"/>
          <a:ea typeface="ＭＳ Ｐゴシック" pitchFamily="-112" charset="-128"/>
        </a:defRPr>
      </a:lvl6pPr>
      <a:lvl7pPr marL="2908300" indent="-222250" algn="l" defTabSz="887413" rtl="0" eaLnBrk="1" fontAlgn="base" hangingPunct="1">
        <a:spcBef>
          <a:spcPct val="20000"/>
        </a:spcBef>
        <a:spcAft>
          <a:spcPct val="0"/>
        </a:spcAft>
        <a:buChar char="»"/>
        <a:defRPr sz="2000" b="1">
          <a:solidFill>
            <a:srgbClr val="FAFD00"/>
          </a:solidFill>
          <a:effectLst>
            <a:outerShdw blurRad="38100" dist="38100" dir="2700000" algn="tl">
              <a:srgbClr val="000000"/>
            </a:outerShdw>
          </a:effectLst>
          <a:latin typeface="+mn-lt"/>
          <a:ea typeface="ＭＳ Ｐゴシック" pitchFamily="-112" charset="-128"/>
        </a:defRPr>
      </a:lvl7pPr>
      <a:lvl8pPr marL="3365500" indent="-222250" algn="l" defTabSz="887413" rtl="0" eaLnBrk="1" fontAlgn="base" hangingPunct="1">
        <a:spcBef>
          <a:spcPct val="20000"/>
        </a:spcBef>
        <a:spcAft>
          <a:spcPct val="0"/>
        </a:spcAft>
        <a:buChar char="»"/>
        <a:defRPr sz="2000" b="1">
          <a:solidFill>
            <a:srgbClr val="FAFD00"/>
          </a:solidFill>
          <a:effectLst>
            <a:outerShdw blurRad="38100" dist="38100" dir="2700000" algn="tl">
              <a:srgbClr val="000000"/>
            </a:outerShdw>
          </a:effectLst>
          <a:latin typeface="+mn-lt"/>
          <a:ea typeface="ＭＳ Ｐゴシック" pitchFamily="-112" charset="-128"/>
        </a:defRPr>
      </a:lvl8pPr>
      <a:lvl9pPr marL="3822700" indent="-222250" algn="l" defTabSz="887413" rtl="0" eaLnBrk="1" fontAlgn="base" hangingPunct="1">
        <a:spcBef>
          <a:spcPct val="20000"/>
        </a:spcBef>
        <a:spcAft>
          <a:spcPct val="0"/>
        </a:spcAft>
        <a:buChar char="»"/>
        <a:defRPr sz="2000" b="1">
          <a:solidFill>
            <a:srgbClr val="FAFD00"/>
          </a:solidFill>
          <a:effectLst>
            <a:outerShdw blurRad="38100" dist="38100" dir="2700000" algn="tl">
              <a:srgbClr val="000000"/>
            </a:outerShdw>
          </a:effectLst>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8.xml"/><Relationship Id="rId5" Type="http://schemas.openxmlformats.org/officeDocument/2006/relationships/comments" Target="../comments/comment2.xml"/><Relationship Id="rId4" Type="http://schemas.openxmlformats.org/officeDocument/2006/relationships/image" Target="../media/image9.jpeg"/></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8.xml"/><Relationship Id="rId5" Type="http://schemas.openxmlformats.org/officeDocument/2006/relationships/image" Target="../media/image13.png"/><Relationship Id="rId4" Type="http://schemas.openxmlformats.org/officeDocument/2006/relationships/image" Target="../media/image12.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comments" Target="../comments/comment3.xml"/><Relationship Id="rId4" Type="http://schemas.openxmlformats.org/officeDocument/2006/relationships/image" Target="../media/image15.jpe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8.xml"/><Relationship Id="rId1" Type="http://schemas.openxmlformats.org/officeDocument/2006/relationships/vmlDrawing" Target="../drawings/vmlDrawing1.vml"/><Relationship Id="rId5" Type="http://schemas.openxmlformats.org/officeDocument/2006/relationships/comments" Target="../comments/comment4.xml"/><Relationship Id="rId4" Type="http://schemas.openxmlformats.org/officeDocument/2006/relationships/oleObject" Target="../embeddings/oleObject1.bin"/></Relationships>
</file>

<file path=ppt/slides/_rels/slide22.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15.xml"/><Relationship Id="rId1" Type="http://schemas.openxmlformats.org/officeDocument/2006/relationships/slideLayout" Target="../slideLayouts/slideLayout8.xml"/><Relationship Id="rId4" Type="http://schemas.openxmlformats.org/officeDocument/2006/relationships/comments" Target="../comments/comment5.xml"/></Relationships>
</file>

<file path=ppt/slides/_rels/slide2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image" Target="../media/image20.png"/></Relationships>
</file>

<file path=ppt/slides/_rels/slide24.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8.xml"/><Relationship Id="rId1" Type="http://schemas.openxmlformats.org/officeDocument/2006/relationships/vmlDrawing" Target="../drawings/vmlDrawing2.vml"/><Relationship Id="rId5" Type="http://schemas.openxmlformats.org/officeDocument/2006/relationships/comments" Target="../comments/comment6.xml"/><Relationship Id="rId4" Type="http://schemas.openxmlformats.org/officeDocument/2006/relationships/oleObject" Target="../embeddings/oleObject2.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3" Type="http://schemas.openxmlformats.org/officeDocument/2006/relationships/hyperlink" Target="http://csrc.nist.gov/publications/nistpubs/800-88/NISTSP800-88_rev1.pdf" TargetMode="External"/><Relationship Id="rId2" Type="http://schemas.openxmlformats.org/officeDocument/2006/relationships/notesSlide" Target="../notesSlides/notesSlide18.xml"/><Relationship Id="rId1" Type="http://schemas.openxmlformats.org/officeDocument/2006/relationships/slideLayout" Target="../slideLayouts/slideLayout8.xml"/><Relationship Id="rId4" Type="http://schemas.openxmlformats.org/officeDocument/2006/relationships/hyperlink" Target="http://www.niap-ccevs.org/vpl/?tech_name=Sensitive+Data+Protection" TargetMode="Externa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0.xml"/><Relationship Id="rId1" Type="http://schemas.openxmlformats.org/officeDocument/2006/relationships/vmlDrawing" Target="../drawings/vmlDrawing3.vml"/><Relationship Id="rId5" Type="http://schemas.openxmlformats.org/officeDocument/2006/relationships/comments" Target="../comments/comment7.xml"/><Relationship Id="rId4" Type="http://schemas.openxmlformats.org/officeDocument/2006/relationships/oleObject" Target="../embeddings/oleObject3.bin"/></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461963" y="685800"/>
            <a:ext cx="8234362" cy="2971800"/>
          </a:xfrm>
        </p:spPr>
        <p:txBody>
          <a:bodyPr/>
          <a:lstStyle/>
          <a:p>
            <a:r>
              <a:rPr lang="en-US" dirty="0" smtClean="0">
                <a:ea typeface="ＭＳ Ｐゴシック" pitchFamily="34" charset="-128"/>
              </a:rPr>
              <a:t>Managing a “Data Spill”</a:t>
            </a:r>
          </a:p>
        </p:txBody>
      </p:sp>
      <p:sp>
        <p:nvSpPr>
          <p:cNvPr id="15362" name="Text Placeholder 3"/>
          <p:cNvSpPr>
            <a:spLocks noGrp="1"/>
          </p:cNvSpPr>
          <p:nvPr>
            <p:ph type="body" sz="quarter" idx="10"/>
          </p:nvPr>
        </p:nvSpPr>
        <p:spPr>
          <a:xfrm>
            <a:off x="5053013" y="5370513"/>
            <a:ext cx="3792537" cy="277812"/>
          </a:xfrm>
        </p:spPr>
        <p:txBody>
          <a:bodyPr/>
          <a:lstStyle/>
          <a:p>
            <a:pPr>
              <a:spcBef>
                <a:spcPct val="0"/>
              </a:spcBef>
            </a:pPr>
            <a:r>
              <a:rPr lang="en-US" dirty="0" smtClean="0">
                <a:ea typeface="ＭＳ Ｐゴシック" pitchFamily="34" charset="-128"/>
              </a:rPr>
              <a:t>Corrie Velez</a:t>
            </a:r>
            <a:endParaRPr lang="en-US" dirty="0" smtClean="0">
              <a:ea typeface="ＭＳ Ｐゴシック" pitchFamily="34" charset="-128"/>
            </a:endParaRPr>
          </a:p>
        </p:txBody>
      </p:sp>
      <p:sp>
        <p:nvSpPr>
          <p:cNvPr id="15363" name="Text Placeholder 4"/>
          <p:cNvSpPr>
            <a:spLocks noGrp="1"/>
          </p:cNvSpPr>
          <p:nvPr>
            <p:ph type="body" sz="quarter" idx="11"/>
          </p:nvPr>
        </p:nvSpPr>
        <p:spPr>
          <a:xfrm>
            <a:off x="5053013" y="5651500"/>
            <a:ext cx="3792537" cy="247650"/>
          </a:xfrm>
        </p:spPr>
        <p:txBody>
          <a:bodyPr/>
          <a:lstStyle/>
          <a:p>
            <a:pPr>
              <a:spcBef>
                <a:spcPct val="0"/>
              </a:spcBef>
            </a:pPr>
            <a:r>
              <a:rPr lang="en-US" dirty="0" smtClean="0">
                <a:ea typeface="ＭＳ Ｐゴシック" pitchFamily="34" charset="-128"/>
              </a:rPr>
              <a:t> </a:t>
            </a:r>
            <a:r>
              <a:rPr lang="en-US" dirty="0" smtClean="0">
                <a:ea typeface="ＭＳ Ｐゴシック" pitchFamily="34" charset="-128"/>
              </a:rPr>
              <a:t>Technical Security</a:t>
            </a:r>
          </a:p>
        </p:txBody>
      </p:sp>
      <p:sp>
        <p:nvSpPr>
          <p:cNvPr id="15364" name="Text Placeholder 5"/>
          <p:cNvSpPr>
            <a:spLocks noGrp="1"/>
          </p:cNvSpPr>
          <p:nvPr>
            <p:ph type="body" sz="quarter" idx="12"/>
          </p:nvPr>
        </p:nvSpPr>
        <p:spPr>
          <a:xfrm>
            <a:off x="2868613" y="4108450"/>
            <a:ext cx="3421062" cy="738188"/>
          </a:xfrm>
        </p:spPr>
        <p:txBody>
          <a:bodyPr/>
          <a:lstStyle/>
          <a:p>
            <a:pPr>
              <a:spcBef>
                <a:spcPct val="0"/>
              </a:spcBef>
            </a:pPr>
            <a:r>
              <a:rPr lang="en-US" dirty="0" smtClean="0">
                <a:ea typeface="ＭＳ Ｐゴシック" pitchFamily="34" charset="-128"/>
              </a:rPr>
              <a:t>Orlando, Florida</a:t>
            </a:r>
          </a:p>
          <a:p>
            <a:pPr>
              <a:spcBef>
                <a:spcPct val="0"/>
              </a:spcBef>
            </a:pPr>
            <a:r>
              <a:rPr lang="en-US" dirty="0" smtClean="0">
                <a:solidFill>
                  <a:schemeClr val="tx1"/>
                </a:solidFill>
                <a:ea typeface="ＭＳ Ｐゴシック" pitchFamily="34" charset="-128"/>
              </a:rPr>
              <a:t>March 14, 2012</a:t>
            </a: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69" name="Rectangle 2"/>
          <p:cNvSpPr>
            <a:spLocks noGrp="1" noChangeArrowheads="1"/>
          </p:cNvSpPr>
          <p:nvPr>
            <p:ph type="title"/>
          </p:nvPr>
        </p:nvSpPr>
        <p:spPr>
          <a:xfrm>
            <a:off x="457200" y="457200"/>
            <a:ext cx="8305800" cy="1066800"/>
          </a:xfrm>
        </p:spPr>
        <p:txBody>
          <a:bodyPr/>
          <a:lstStyle/>
          <a:p>
            <a:r>
              <a:rPr lang="en-US" dirty="0" smtClean="0">
                <a:ea typeface="ＭＳ Ｐゴシック" pitchFamily="34" charset="-128"/>
              </a:rPr>
              <a:t>Conduct a preliminary inquiry!</a:t>
            </a:r>
          </a:p>
        </p:txBody>
      </p:sp>
      <p:sp>
        <p:nvSpPr>
          <p:cNvPr id="186370" name="Rectangle 3"/>
          <p:cNvSpPr>
            <a:spLocks noGrp="1" noChangeArrowheads="1"/>
          </p:cNvSpPr>
          <p:nvPr>
            <p:ph idx="1"/>
          </p:nvPr>
        </p:nvSpPr>
        <p:spPr>
          <a:xfrm>
            <a:off x="533400" y="1295400"/>
            <a:ext cx="6096000" cy="3877985"/>
          </a:xfrm>
        </p:spPr>
        <p:txBody>
          <a:bodyPr/>
          <a:lstStyle/>
          <a:p>
            <a:r>
              <a:rPr lang="en-US" sz="2800" dirty="0" smtClean="0">
                <a:ea typeface="ＭＳ Ｐゴシック" pitchFamily="34" charset="-128"/>
              </a:rPr>
              <a:t>Conduct </a:t>
            </a:r>
            <a:r>
              <a:rPr lang="en-US" sz="2800" i="1" dirty="0" smtClean="0">
                <a:ea typeface="ＭＳ Ｐゴシック" pitchFamily="34" charset="-128"/>
              </a:rPr>
              <a:t>immediately</a:t>
            </a:r>
            <a:r>
              <a:rPr lang="en-US" sz="2800" dirty="0" smtClean="0">
                <a:ea typeface="ＭＳ Ｐゴシック" pitchFamily="34" charset="-128"/>
              </a:rPr>
              <a:t/>
            </a:r>
            <a:br>
              <a:rPr lang="en-US" sz="2800" dirty="0" smtClean="0">
                <a:ea typeface="ＭＳ Ｐゴシック" pitchFamily="34" charset="-128"/>
              </a:rPr>
            </a:br>
            <a:endParaRPr lang="en-US" sz="2800" dirty="0" smtClean="0">
              <a:ea typeface="ＭＳ Ｐゴシック" pitchFamily="34" charset="-128"/>
            </a:endParaRPr>
          </a:p>
          <a:p>
            <a:r>
              <a:rPr lang="en-US" sz="2800" dirty="0" smtClean="0">
                <a:ea typeface="ＭＳ Ｐゴシック" pitchFamily="34" charset="-128"/>
              </a:rPr>
              <a:t>Determine Who, What,</a:t>
            </a:r>
          </a:p>
          <a:p>
            <a:pPr>
              <a:buNone/>
            </a:pPr>
            <a:r>
              <a:rPr lang="en-US" sz="2800" dirty="0" smtClean="0">
                <a:ea typeface="ＭＳ Ｐゴシック" pitchFamily="34" charset="-128"/>
              </a:rPr>
              <a:t>  Where, Why and How</a:t>
            </a:r>
          </a:p>
          <a:p>
            <a:endParaRPr lang="en-US" sz="2800" dirty="0" smtClean="0">
              <a:ea typeface="ＭＳ Ｐゴシック" pitchFamily="34" charset="-128"/>
            </a:endParaRPr>
          </a:p>
          <a:p>
            <a:r>
              <a:rPr lang="en-US" sz="2800" dirty="0" smtClean="0">
                <a:ea typeface="ＭＳ Ｐゴシック" pitchFamily="34" charset="-128"/>
              </a:rPr>
              <a:t>“Did a loss, compromise</a:t>
            </a:r>
            <a:br>
              <a:rPr lang="en-US" sz="2800" dirty="0" smtClean="0">
                <a:ea typeface="ＭＳ Ｐゴシック" pitchFamily="34" charset="-128"/>
              </a:rPr>
            </a:br>
            <a:r>
              <a:rPr lang="en-US" sz="2800" dirty="0" smtClean="0">
                <a:ea typeface="ＭＳ Ｐゴシック" pitchFamily="34" charset="-128"/>
              </a:rPr>
              <a:t>         or suspected </a:t>
            </a:r>
          </a:p>
          <a:p>
            <a:pPr>
              <a:buNone/>
            </a:pPr>
            <a:r>
              <a:rPr lang="en-US" sz="2800" dirty="0" smtClean="0">
                <a:ea typeface="ＭＳ Ｐゴシック" pitchFamily="34" charset="-128"/>
              </a:rPr>
              <a:t>      compromise occur?”</a:t>
            </a:r>
          </a:p>
        </p:txBody>
      </p:sp>
      <p:sp>
        <p:nvSpPr>
          <p:cNvPr id="186371" name="Freeform 5"/>
          <p:cNvSpPr>
            <a:spLocks/>
          </p:cNvSpPr>
          <p:nvPr/>
        </p:nvSpPr>
        <p:spPr bwMode="auto">
          <a:xfrm>
            <a:off x="5791200" y="1752600"/>
            <a:ext cx="2667000" cy="1290638"/>
          </a:xfrm>
          <a:custGeom>
            <a:avLst/>
            <a:gdLst>
              <a:gd name="T0" fmla="*/ 0 w 1585"/>
              <a:gd name="T1" fmla="*/ 0 h 813"/>
              <a:gd name="T2" fmla="*/ 2147483647 w 1585"/>
              <a:gd name="T3" fmla="*/ 0 h 813"/>
              <a:gd name="T4" fmla="*/ 2147483647 w 1585"/>
              <a:gd name="T5" fmla="*/ 1192035201 h 813"/>
              <a:gd name="T6" fmla="*/ 1945109807 w 1585"/>
              <a:gd name="T7" fmla="*/ 1192035201 h 813"/>
              <a:gd name="T8" fmla="*/ 772947052 w 1585"/>
              <a:gd name="T9" fmla="*/ 2046367847 h 813"/>
              <a:gd name="T10" fmla="*/ 1361861064 w 1585"/>
              <a:gd name="T11" fmla="*/ 1192035201 h 813"/>
              <a:gd name="T12" fmla="*/ 0 w 1585"/>
              <a:gd name="T13" fmla="*/ 1192035201 h 813"/>
              <a:gd name="T14" fmla="*/ 0 w 1585"/>
              <a:gd name="T15" fmla="*/ 0 h 813"/>
              <a:gd name="T16" fmla="*/ 0 60000 65536"/>
              <a:gd name="T17" fmla="*/ 0 60000 65536"/>
              <a:gd name="T18" fmla="*/ 0 60000 65536"/>
              <a:gd name="T19" fmla="*/ 0 60000 65536"/>
              <a:gd name="T20" fmla="*/ 0 60000 65536"/>
              <a:gd name="T21" fmla="*/ 0 60000 65536"/>
              <a:gd name="T22" fmla="*/ 0 60000 65536"/>
              <a:gd name="T23" fmla="*/ 0 60000 65536"/>
              <a:gd name="T24" fmla="*/ 0 w 1585"/>
              <a:gd name="T25" fmla="*/ 0 h 813"/>
              <a:gd name="T26" fmla="*/ 1585 w 1585"/>
              <a:gd name="T27" fmla="*/ 813 h 81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85" h="813">
                <a:moveTo>
                  <a:pt x="0" y="0"/>
                </a:moveTo>
                <a:lnTo>
                  <a:pt x="1584" y="0"/>
                </a:lnTo>
                <a:lnTo>
                  <a:pt x="1584" y="473"/>
                </a:lnTo>
                <a:lnTo>
                  <a:pt x="687" y="473"/>
                </a:lnTo>
                <a:lnTo>
                  <a:pt x="273" y="812"/>
                </a:lnTo>
                <a:lnTo>
                  <a:pt x="481" y="473"/>
                </a:lnTo>
                <a:lnTo>
                  <a:pt x="0" y="473"/>
                </a:lnTo>
                <a:lnTo>
                  <a:pt x="0" y="0"/>
                </a:lnTo>
              </a:path>
            </a:pathLst>
          </a:custGeom>
          <a:solidFill>
            <a:srgbClr val="FFFFFF"/>
          </a:solidFill>
          <a:ln w="12700" cap="rnd" cmpd="sng">
            <a:solidFill>
              <a:srgbClr val="000000"/>
            </a:solidFill>
            <a:prstDash val="solid"/>
            <a:round/>
            <a:headEnd/>
            <a:tailEnd/>
          </a:ln>
        </p:spPr>
        <p:txBody>
          <a:bodyPr/>
          <a:lstStyle/>
          <a:p>
            <a:endParaRPr lang="en-US" dirty="0"/>
          </a:p>
        </p:txBody>
      </p:sp>
      <p:sp>
        <p:nvSpPr>
          <p:cNvPr id="186372" name="Rectangle 6"/>
          <p:cNvSpPr>
            <a:spLocks noChangeArrowheads="1"/>
          </p:cNvSpPr>
          <p:nvPr/>
        </p:nvSpPr>
        <p:spPr bwMode="auto">
          <a:xfrm>
            <a:off x="5867400" y="1905000"/>
            <a:ext cx="2636838" cy="462307"/>
          </a:xfrm>
          <a:prstGeom prst="rect">
            <a:avLst/>
          </a:prstGeom>
          <a:noFill/>
          <a:ln w="9525">
            <a:noFill/>
            <a:miter lim="800000"/>
            <a:headEnd/>
            <a:tailEnd/>
          </a:ln>
        </p:spPr>
        <p:txBody>
          <a:bodyPr lIns="92075" tIns="46038" rIns="92075" bIns="46038">
            <a:spAutoFit/>
          </a:bodyPr>
          <a:lstStyle/>
          <a:p>
            <a:pPr algn="ctr" eaLnBrk="0" hangingPunct="0"/>
            <a:r>
              <a:rPr lang="en-US" b="1" dirty="0">
                <a:solidFill>
                  <a:srgbClr val="FF0000"/>
                </a:solidFill>
                <a:latin typeface="Arial" pitchFamily="34" charset="0"/>
              </a:rPr>
              <a:t>What happened?</a:t>
            </a:r>
          </a:p>
        </p:txBody>
      </p:sp>
      <p:sp>
        <p:nvSpPr>
          <p:cNvPr id="186373" name="Rectangle 7"/>
          <p:cNvSpPr>
            <a:spLocks noChangeArrowheads="1"/>
          </p:cNvSpPr>
          <p:nvPr/>
        </p:nvSpPr>
        <p:spPr bwMode="auto">
          <a:xfrm>
            <a:off x="6951663" y="6518275"/>
            <a:ext cx="2192337" cy="339725"/>
          </a:xfrm>
          <a:prstGeom prst="rect">
            <a:avLst/>
          </a:prstGeom>
          <a:noFill/>
          <a:ln w="9525">
            <a:noFill/>
            <a:miter lim="800000"/>
            <a:headEnd/>
            <a:tailEnd/>
          </a:ln>
        </p:spPr>
        <p:txBody>
          <a:bodyPr wrap="none" lIns="92075" tIns="46038" rIns="92075" bIns="46038">
            <a:spAutoFit/>
          </a:bodyPr>
          <a:lstStyle/>
          <a:p>
            <a:pPr eaLnBrk="0" hangingPunct="0"/>
            <a:r>
              <a:rPr lang="en-US" sz="1600" b="1" dirty="0">
                <a:latin typeface="Arial" pitchFamily="34" charset="0"/>
              </a:rPr>
              <a:t>NISPOM Para 1-303a</a:t>
            </a:r>
          </a:p>
        </p:txBody>
      </p:sp>
      <p:pic>
        <p:nvPicPr>
          <p:cNvPr id="186374" name="Picture 7" descr="Interagation.jpg"/>
          <p:cNvPicPr>
            <a:picLocks noChangeAspect="1"/>
          </p:cNvPicPr>
          <p:nvPr/>
        </p:nvPicPr>
        <p:blipFill>
          <a:blip r:embed="rId3" cstate="print"/>
          <a:srcRect/>
          <a:stretch>
            <a:fillRect/>
          </a:stretch>
        </p:blipFill>
        <p:spPr bwMode="auto">
          <a:xfrm>
            <a:off x="5257800" y="2971800"/>
            <a:ext cx="3581400" cy="2865120"/>
          </a:xfrm>
          <a:prstGeom prst="rect">
            <a:avLst/>
          </a:prstGeom>
          <a:noFill/>
          <a:ln w="9525">
            <a:noFill/>
            <a:miter lim="800000"/>
            <a:headEnd/>
            <a:tailEnd/>
          </a:ln>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6372"/>
                                        </p:tgtEl>
                                        <p:attrNameLst>
                                          <p:attrName>style.visibility</p:attrName>
                                        </p:attrNameLst>
                                      </p:cBhvr>
                                      <p:to>
                                        <p:strVal val="visible"/>
                                      </p:to>
                                    </p:set>
                                    <p:animEffect transition="in" filter="fade">
                                      <p:cBhvr>
                                        <p:cTn id="7" dur="2000"/>
                                        <p:tgtEl>
                                          <p:spTgt spid="1863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6" name="Title 1"/>
          <p:cNvSpPr>
            <a:spLocks noGrp="1"/>
          </p:cNvSpPr>
          <p:nvPr>
            <p:ph type="title"/>
          </p:nvPr>
        </p:nvSpPr>
        <p:spPr/>
        <p:txBody>
          <a:bodyPr/>
          <a:lstStyle/>
          <a:p>
            <a:r>
              <a:rPr lang="en-US" dirty="0" smtClean="0">
                <a:ea typeface="ＭＳ Ｐゴシック" pitchFamily="34" charset="-128"/>
              </a:rPr>
              <a:t>Sample preliminary inquiry</a:t>
            </a:r>
          </a:p>
        </p:txBody>
      </p:sp>
      <p:pic>
        <p:nvPicPr>
          <p:cNvPr id="156677" name="Picture 5"/>
          <p:cNvPicPr>
            <a:picLocks noGrp="1" noChangeAspect="1" noChangeArrowheads="1"/>
          </p:cNvPicPr>
          <p:nvPr>
            <p:ph idx="1"/>
          </p:nvPr>
        </p:nvPicPr>
        <p:blipFill>
          <a:blip r:embed="rId2" cstate="print"/>
          <a:srcRect/>
          <a:stretch>
            <a:fillRect/>
          </a:stretch>
        </p:blipFill>
        <p:spPr bwMode="auto">
          <a:xfrm>
            <a:off x="4038600" y="1524000"/>
            <a:ext cx="4614863" cy="4343400"/>
          </a:xfrm>
          <a:prstGeom prst="rect">
            <a:avLst/>
          </a:prstGeom>
          <a:noFill/>
          <a:ln w="9525">
            <a:solidFill>
              <a:schemeClr val="tx1"/>
            </a:solidFill>
            <a:miter lim="800000"/>
            <a:headEnd/>
            <a:tailEnd/>
          </a:ln>
        </p:spPr>
      </p:pic>
      <p:sp>
        <p:nvSpPr>
          <p:cNvPr id="5" name="Rectangle 4"/>
          <p:cNvSpPr/>
          <p:nvPr/>
        </p:nvSpPr>
        <p:spPr>
          <a:xfrm>
            <a:off x="152400" y="1447800"/>
            <a:ext cx="3657600" cy="3231654"/>
          </a:xfrm>
          <a:prstGeom prst="rect">
            <a:avLst/>
          </a:prstGeom>
        </p:spPr>
        <p:txBody>
          <a:bodyPr wrap="square">
            <a:spAutoFit/>
          </a:bodyPr>
          <a:lstStyle/>
          <a:p>
            <a:pPr algn="ctr">
              <a:defRPr/>
            </a:pPr>
            <a:r>
              <a:rPr lang="en-US" sz="2800" b="1" dirty="0" smtClean="0"/>
              <a:t>Timeline for </a:t>
            </a:r>
          </a:p>
          <a:p>
            <a:pPr algn="ctr">
              <a:defRPr/>
            </a:pPr>
            <a:r>
              <a:rPr lang="en-US" sz="2800" b="1" dirty="0" smtClean="0"/>
              <a:t>Initial Report</a:t>
            </a:r>
          </a:p>
          <a:p>
            <a:pPr>
              <a:defRPr/>
            </a:pPr>
            <a:endParaRPr lang="en-US" sz="2800" b="1" dirty="0" smtClean="0"/>
          </a:p>
          <a:p>
            <a:pPr>
              <a:defRPr/>
            </a:pPr>
            <a:r>
              <a:rPr lang="en-US" b="1" dirty="0" smtClean="0"/>
              <a:t>  </a:t>
            </a:r>
            <a:r>
              <a:rPr lang="en-US" b="1" dirty="0" smtClean="0">
                <a:solidFill>
                  <a:srgbClr val="FFC000"/>
                </a:solidFill>
              </a:rPr>
              <a:t>Top Secret</a:t>
            </a:r>
            <a:r>
              <a:rPr lang="en-US" b="1" dirty="0" smtClean="0"/>
              <a:t>: </a:t>
            </a:r>
          </a:p>
          <a:p>
            <a:pPr>
              <a:defRPr/>
            </a:pPr>
            <a:r>
              <a:rPr lang="en-US" b="1" dirty="0" smtClean="0"/>
              <a:t>  within 24-hours (1-day) </a:t>
            </a:r>
          </a:p>
          <a:p>
            <a:pPr>
              <a:buFont typeface="Arial" pitchFamily="34" charset="0"/>
              <a:buChar char="•"/>
              <a:defRPr/>
            </a:pPr>
            <a:endParaRPr lang="en-US" b="1" dirty="0" smtClean="0"/>
          </a:p>
          <a:p>
            <a:pPr>
              <a:defRPr/>
            </a:pPr>
            <a:r>
              <a:rPr lang="en-US" b="1" dirty="0" smtClean="0"/>
              <a:t>  </a:t>
            </a:r>
            <a:r>
              <a:rPr lang="en-US" b="1" dirty="0" smtClean="0">
                <a:solidFill>
                  <a:srgbClr val="FF0000"/>
                </a:solidFill>
              </a:rPr>
              <a:t>Secret </a:t>
            </a:r>
            <a:r>
              <a:rPr lang="en-US" b="1" dirty="0" smtClean="0"/>
              <a:t>/ </a:t>
            </a:r>
            <a:r>
              <a:rPr lang="en-US" b="1" dirty="0" smtClean="0">
                <a:solidFill>
                  <a:srgbClr val="00B0F0"/>
                </a:solidFill>
              </a:rPr>
              <a:t>Confidential</a:t>
            </a:r>
            <a:r>
              <a:rPr lang="en-US" b="1" dirty="0" smtClean="0"/>
              <a:t>: </a:t>
            </a:r>
          </a:p>
          <a:p>
            <a:pPr>
              <a:defRPr/>
            </a:pPr>
            <a:r>
              <a:rPr lang="en-US" b="1" dirty="0" smtClean="0"/>
              <a:t>  within 72-hours (3-days)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6677"/>
                                        </p:tgtEl>
                                        <p:attrNameLst>
                                          <p:attrName>style.visibility</p:attrName>
                                        </p:attrNameLst>
                                      </p:cBhvr>
                                      <p:to>
                                        <p:strVal val="visible"/>
                                      </p:to>
                                    </p:set>
                                    <p:animEffect transition="in" filter="fade">
                                      <p:cBhvr>
                                        <p:cTn id="7" dur="2000"/>
                                        <p:tgtEl>
                                          <p:spTgt spid="1566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1" name="Title 1"/>
          <p:cNvSpPr>
            <a:spLocks noGrp="1"/>
          </p:cNvSpPr>
          <p:nvPr>
            <p:ph type="title"/>
          </p:nvPr>
        </p:nvSpPr>
        <p:spPr>
          <a:xfrm>
            <a:off x="461963" y="457200"/>
            <a:ext cx="7312025" cy="533400"/>
          </a:xfrm>
        </p:spPr>
        <p:txBody>
          <a:bodyPr/>
          <a:lstStyle/>
          <a:p>
            <a:r>
              <a:rPr lang="en-US" dirty="0" smtClean="0">
                <a:ea typeface="ＭＳ Ｐゴシック" pitchFamily="34" charset="-128"/>
              </a:rPr>
              <a:t>Reporting </a:t>
            </a:r>
            <a:r>
              <a:rPr lang="en-US" u="sng" dirty="0" smtClean="0">
                <a:ea typeface="ＭＳ Ｐゴシック" pitchFamily="34" charset="-128"/>
              </a:rPr>
              <a:t>Must</a:t>
            </a:r>
            <a:r>
              <a:rPr lang="en-US" dirty="0" smtClean="0">
                <a:ea typeface="ＭＳ Ｐゴシック" pitchFamily="34" charset="-128"/>
              </a:rPr>
              <a:t> be accomplished</a:t>
            </a:r>
          </a:p>
        </p:txBody>
      </p:sp>
      <p:sp>
        <p:nvSpPr>
          <p:cNvPr id="3" name="Content Placeholder 2"/>
          <p:cNvSpPr>
            <a:spLocks noGrp="1"/>
          </p:cNvSpPr>
          <p:nvPr>
            <p:ph idx="1"/>
          </p:nvPr>
        </p:nvSpPr>
        <p:spPr>
          <a:xfrm>
            <a:off x="461963" y="1354138"/>
            <a:ext cx="8224837" cy="5454650"/>
          </a:xfrm>
        </p:spPr>
        <p:txBody>
          <a:bodyPr/>
          <a:lstStyle/>
          <a:p>
            <a:pPr>
              <a:lnSpc>
                <a:spcPct val="150000"/>
              </a:lnSpc>
              <a:defRPr/>
            </a:pPr>
            <a:r>
              <a:rPr lang="en-US" sz="2800" dirty="0" smtClean="0">
                <a:latin typeface="+mj-lt"/>
              </a:rPr>
              <a:t>Guidance is located in:</a:t>
            </a:r>
          </a:p>
          <a:p>
            <a:pPr lvl="1">
              <a:defRPr/>
            </a:pPr>
            <a:r>
              <a:rPr lang="en-US" sz="2400" dirty="0" smtClean="0">
                <a:latin typeface="+mj-lt"/>
              </a:rPr>
              <a:t>ISFO Process Manual Rev. 3 2011.1, pgs 96-98</a:t>
            </a:r>
          </a:p>
          <a:p>
            <a:pPr lvl="1">
              <a:defRPr/>
            </a:pPr>
            <a:endParaRPr lang="en-US" sz="2400" dirty="0" smtClean="0">
              <a:latin typeface="+mj-lt"/>
            </a:endParaRPr>
          </a:p>
          <a:p>
            <a:pPr lvl="1">
              <a:defRPr/>
            </a:pPr>
            <a:r>
              <a:rPr lang="en-US" sz="2400" dirty="0" smtClean="0"/>
              <a:t>http://www.dss.mil/documents/cdse/ai-job-aid-for-industry.pdf</a:t>
            </a:r>
            <a:endParaRPr lang="en-US" sz="2400" dirty="0" smtClean="0">
              <a:latin typeface="+mj-lt"/>
            </a:endParaRPr>
          </a:p>
          <a:p>
            <a:pPr lvl="1">
              <a:defRPr/>
            </a:pPr>
            <a:endParaRPr lang="en-US" sz="2400" dirty="0" smtClean="0">
              <a:latin typeface="+mj-lt"/>
            </a:endParaRPr>
          </a:p>
          <a:p>
            <a:pPr lvl="1">
              <a:defRPr/>
            </a:pPr>
            <a:r>
              <a:rPr lang="en-US" sz="2400" dirty="0" smtClean="0">
                <a:latin typeface="+mj-lt"/>
              </a:rPr>
              <a:t>DoD 5220.22-M, NISPOM Operating Manual</a:t>
            </a:r>
          </a:p>
          <a:p>
            <a:pPr lvl="1">
              <a:buFontTx/>
              <a:buNone/>
              <a:defRPr/>
            </a:pPr>
            <a:r>
              <a:rPr lang="en-US" sz="2400" dirty="0" smtClean="0">
                <a:latin typeface="+mj-lt"/>
              </a:rPr>
              <a:t>   1-303. Reports of Loss, Compromise, or Suspected Compromise.	</a:t>
            </a:r>
          </a:p>
          <a:p>
            <a:pPr lvl="1">
              <a:buFontTx/>
              <a:buNone/>
              <a:defRPr/>
            </a:pPr>
            <a:endParaRPr lang="en-US" sz="2400" dirty="0" smtClean="0">
              <a:latin typeface="+mj-lt"/>
            </a:endParaRPr>
          </a:p>
          <a:p>
            <a:pPr lvl="1">
              <a:buFontTx/>
              <a:buNone/>
              <a:defRPr/>
            </a:pPr>
            <a:r>
              <a:rPr lang="en-US" sz="2400" dirty="0" smtClean="0">
                <a:latin typeface="+mj-lt"/>
              </a:rPr>
              <a:t>	</a:t>
            </a:r>
          </a:p>
          <a:p>
            <a:pPr lvl="1">
              <a:lnSpc>
                <a:spcPct val="150000"/>
              </a:lnSpc>
              <a:buFontTx/>
              <a:buNone/>
              <a:defRPr/>
            </a:pPr>
            <a:endParaRPr lang="en-US" dirty="0">
              <a:latin typeface="+mj-lt"/>
            </a:endParaRPr>
          </a:p>
        </p:txBody>
      </p:sp>
      <p:sp>
        <p:nvSpPr>
          <p:cNvPr id="4" name="Rectangle 3"/>
          <p:cNvSpPr/>
          <p:nvPr/>
        </p:nvSpPr>
        <p:spPr>
          <a:xfrm>
            <a:off x="5352577" y="6519446"/>
            <a:ext cx="3791423" cy="338554"/>
          </a:xfrm>
          <a:prstGeom prst="rect">
            <a:avLst/>
          </a:prstGeom>
          <a:noFill/>
        </p:spPr>
        <p:txBody>
          <a:bodyPr wrap="none">
            <a:spAutoFit/>
          </a:bodyPr>
          <a:lstStyle/>
          <a:p>
            <a:pPr algn="ctr" eaLnBrk="0" hangingPunct="0">
              <a:defRPr/>
            </a:pPr>
            <a:r>
              <a:rPr lang="en-US" sz="1600" b="1" dirty="0">
                <a:ln w="10541" cmpd="sng">
                  <a:solidFill>
                    <a:srgbClr val="7D7D7D">
                      <a:tint val="100000"/>
                      <a:shade val="100000"/>
                      <a:satMod val="110000"/>
                    </a:srgbClr>
                  </a:solidFill>
                  <a:prstDash val="solid"/>
                </a:ln>
                <a:solidFill>
                  <a:schemeClr val="bg2"/>
                </a:solidFill>
                <a:latin typeface="+mj-lt"/>
              </a:rPr>
              <a:t>Ref: ISFO Process Man Rev 3  5.2.3.1</a:t>
            </a: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5" name="Rectangle 2"/>
          <p:cNvSpPr>
            <a:spLocks noGrp="1" noChangeArrowheads="1"/>
          </p:cNvSpPr>
          <p:nvPr>
            <p:ph type="title"/>
          </p:nvPr>
        </p:nvSpPr>
        <p:spPr>
          <a:xfrm>
            <a:off x="461963" y="457200"/>
            <a:ext cx="7312025" cy="609600"/>
          </a:xfrm>
        </p:spPr>
        <p:txBody>
          <a:bodyPr/>
          <a:lstStyle/>
          <a:p>
            <a:r>
              <a:rPr lang="en-US" dirty="0" smtClean="0">
                <a:ea typeface="ＭＳ Ｐゴシック" pitchFamily="34" charset="-128"/>
              </a:rPr>
              <a:t>Is there a loss, compromise, or suspected compromise?</a:t>
            </a:r>
          </a:p>
        </p:txBody>
      </p:sp>
      <p:sp>
        <p:nvSpPr>
          <p:cNvPr id="190466" name="Rectangle 3"/>
          <p:cNvSpPr>
            <a:spLocks noGrp="1" noChangeArrowheads="1"/>
          </p:cNvSpPr>
          <p:nvPr>
            <p:ph idx="1"/>
          </p:nvPr>
        </p:nvSpPr>
        <p:spPr>
          <a:xfrm>
            <a:off x="609600" y="1905000"/>
            <a:ext cx="7772400" cy="3505200"/>
          </a:xfrm>
        </p:spPr>
        <p:txBody>
          <a:bodyPr/>
          <a:lstStyle/>
          <a:p>
            <a:r>
              <a:rPr lang="en-US" sz="2800" dirty="0" smtClean="0">
                <a:ea typeface="ＭＳ Ｐゴシック" pitchFamily="34" charset="-128"/>
              </a:rPr>
              <a:t>Loss: material can’t be located within a reasonable period of time</a:t>
            </a:r>
          </a:p>
          <a:p>
            <a:pPr>
              <a:lnSpc>
                <a:spcPct val="70000"/>
              </a:lnSpc>
            </a:pPr>
            <a:endParaRPr lang="en-US" sz="2800" dirty="0" smtClean="0">
              <a:ea typeface="ＭＳ Ｐゴシック" pitchFamily="34" charset="-128"/>
            </a:endParaRPr>
          </a:p>
          <a:p>
            <a:r>
              <a:rPr lang="en-US" sz="2800" dirty="0" smtClean="0">
                <a:ea typeface="ＭＳ Ｐゴシック" pitchFamily="34" charset="-128"/>
              </a:rPr>
              <a:t>Compromise: disclosure to unauthorized person(s)</a:t>
            </a:r>
          </a:p>
          <a:p>
            <a:endParaRPr lang="en-US" sz="2800" dirty="0" smtClean="0">
              <a:ea typeface="ＭＳ Ｐゴシック" pitchFamily="34" charset="-128"/>
            </a:endParaRPr>
          </a:p>
          <a:p>
            <a:pPr>
              <a:lnSpc>
                <a:spcPct val="80000"/>
              </a:lnSpc>
            </a:pPr>
            <a:r>
              <a:rPr lang="en-US" sz="2800" dirty="0" smtClean="0">
                <a:ea typeface="ＭＳ Ｐゴシック" pitchFamily="34" charset="-128"/>
              </a:rPr>
              <a:t>Suspected compromise: when disclosure can’t be reasonably precluded</a:t>
            </a:r>
            <a:endParaRPr lang="en-US" dirty="0" smtClean="0">
              <a:ea typeface="ＭＳ Ｐゴシック" pitchFamily="34" charset="-128"/>
            </a:endParaRP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5" name="Rectangle 2"/>
          <p:cNvSpPr>
            <a:spLocks noGrp="1" noChangeArrowheads="1"/>
          </p:cNvSpPr>
          <p:nvPr>
            <p:ph type="title"/>
          </p:nvPr>
        </p:nvSpPr>
        <p:spPr>
          <a:xfrm>
            <a:off x="457200" y="457200"/>
            <a:ext cx="8458200" cy="685800"/>
          </a:xfrm>
        </p:spPr>
        <p:txBody>
          <a:bodyPr/>
          <a:lstStyle/>
          <a:p>
            <a:r>
              <a:rPr lang="en-US" dirty="0" smtClean="0">
                <a:ea typeface="ＭＳ Ｐゴシック" pitchFamily="34" charset="-128"/>
              </a:rPr>
              <a:t>Where to begin?</a:t>
            </a:r>
          </a:p>
        </p:txBody>
      </p:sp>
      <p:sp>
        <p:nvSpPr>
          <p:cNvPr id="195586" name="Rectangle 3"/>
          <p:cNvSpPr>
            <a:spLocks noGrp="1" noChangeArrowheads="1"/>
          </p:cNvSpPr>
          <p:nvPr>
            <p:ph type="body" sz="half" idx="1"/>
          </p:nvPr>
        </p:nvSpPr>
        <p:spPr>
          <a:xfrm>
            <a:off x="533400" y="1219200"/>
            <a:ext cx="7772400" cy="3447098"/>
          </a:xfrm>
        </p:spPr>
        <p:txBody>
          <a:bodyPr/>
          <a:lstStyle/>
          <a:p>
            <a:r>
              <a:rPr lang="en-US" sz="2800" dirty="0" smtClean="0">
                <a:ea typeface="ＭＳ Ｐゴシック" pitchFamily="34" charset="-128"/>
              </a:rPr>
              <a:t>Assemble team</a:t>
            </a:r>
          </a:p>
          <a:p>
            <a:endParaRPr lang="en-US" sz="2800" dirty="0" smtClean="0">
              <a:ea typeface="ＭＳ Ｐゴシック" pitchFamily="34" charset="-128"/>
            </a:endParaRPr>
          </a:p>
          <a:p>
            <a:r>
              <a:rPr lang="en-US" sz="2800" dirty="0" smtClean="0">
                <a:ea typeface="ＭＳ Ｐゴシック" pitchFamily="34" charset="-128"/>
              </a:rPr>
              <a:t>Physically isolate, protect all contaminated equipment</a:t>
            </a:r>
          </a:p>
          <a:p>
            <a:endParaRPr lang="en-US" sz="2800" dirty="0" smtClean="0">
              <a:ea typeface="ＭＳ Ｐゴシック" pitchFamily="34" charset="-128"/>
            </a:endParaRPr>
          </a:p>
          <a:p>
            <a:r>
              <a:rPr lang="en-US" sz="2800" dirty="0" smtClean="0">
                <a:ea typeface="ＭＳ Ｐゴシック" pitchFamily="34" charset="-128"/>
              </a:rPr>
              <a:t>Remove access from </a:t>
            </a:r>
          </a:p>
          <a:p>
            <a:pPr>
              <a:buNone/>
            </a:pPr>
            <a:r>
              <a:rPr lang="en-US" sz="2800" dirty="0" smtClean="0">
                <a:ea typeface="ＭＳ Ｐゴシック" pitchFamily="34" charset="-128"/>
              </a:rPr>
              <a:t>  unauthorized personnel </a:t>
            </a:r>
          </a:p>
        </p:txBody>
      </p:sp>
      <p:pic>
        <p:nvPicPr>
          <p:cNvPr id="195587" name="Picture 4" descr="A-Team.jpg"/>
          <p:cNvPicPr>
            <a:picLocks noChangeAspect="1"/>
          </p:cNvPicPr>
          <p:nvPr/>
        </p:nvPicPr>
        <p:blipFill>
          <a:blip r:embed="rId3" cstate="print"/>
          <a:srcRect/>
          <a:stretch>
            <a:fillRect/>
          </a:stretch>
        </p:blipFill>
        <p:spPr bwMode="auto">
          <a:xfrm>
            <a:off x="4899927" y="3048000"/>
            <a:ext cx="3939273" cy="312420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7" name="Rectangle 2"/>
          <p:cNvSpPr>
            <a:spLocks noGrp="1" noChangeArrowheads="1"/>
          </p:cNvSpPr>
          <p:nvPr>
            <p:ph type="title"/>
          </p:nvPr>
        </p:nvSpPr>
        <p:spPr>
          <a:xfrm>
            <a:off x="457200" y="457200"/>
            <a:ext cx="8001000" cy="1066800"/>
          </a:xfrm>
        </p:spPr>
        <p:txBody>
          <a:bodyPr/>
          <a:lstStyle/>
          <a:p>
            <a:r>
              <a:rPr lang="en-US" dirty="0" smtClean="0">
                <a:ea typeface="ＭＳ Ｐゴシック" pitchFamily="34" charset="-128"/>
              </a:rPr>
              <a:t>What should be done? (cont.)</a:t>
            </a:r>
          </a:p>
        </p:txBody>
      </p:sp>
      <p:sp>
        <p:nvSpPr>
          <p:cNvPr id="198658" name="Rectangle 3"/>
          <p:cNvSpPr>
            <a:spLocks noGrp="1" noChangeArrowheads="1"/>
          </p:cNvSpPr>
          <p:nvPr>
            <p:ph type="body" sz="half" idx="1"/>
          </p:nvPr>
        </p:nvSpPr>
        <p:spPr>
          <a:xfrm>
            <a:off x="381000" y="1066800"/>
            <a:ext cx="7620000" cy="1379538"/>
          </a:xfrm>
        </p:spPr>
        <p:txBody>
          <a:bodyPr/>
          <a:lstStyle/>
          <a:p>
            <a:r>
              <a:rPr lang="en-US" sz="2800" dirty="0" smtClean="0">
                <a:ea typeface="ＭＳ Ｐゴシック" pitchFamily="34" charset="-128"/>
              </a:rPr>
              <a:t>Call your Defense Security Service (DSS) IS Rep and/or ISSP* </a:t>
            </a:r>
          </a:p>
          <a:p>
            <a:r>
              <a:rPr lang="en-US" sz="2800" dirty="0" smtClean="0">
                <a:ea typeface="ＭＳ Ｐゴシック" pitchFamily="34" charset="-128"/>
              </a:rPr>
              <a:t>Contact your customer, the data owner</a:t>
            </a:r>
          </a:p>
        </p:txBody>
      </p:sp>
      <p:sp>
        <p:nvSpPr>
          <p:cNvPr id="198659" name="Text Box 4"/>
          <p:cNvSpPr txBox="1">
            <a:spLocks noChangeArrowheads="1"/>
          </p:cNvSpPr>
          <p:nvPr/>
        </p:nvSpPr>
        <p:spPr bwMode="auto">
          <a:xfrm>
            <a:off x="4572000" y="6519863"/>
            <a:ext cx="4572000" cy="338137"/>
          </a:xfrm>
          <a:prstGeom prst="rect">
            <a:avLst/>
          </a:prstGeom>
          <a:noFill/>
          <a:ln w="12700">
            <a:noFill/>
            <a:miter lim="800000"/>
            <a:headEnd type="none" w="sm" len="sm"/>
            <a:tailEnd type="none" w="sm" len="sm"/>
          </a:ln>
        </p:spPr>
        <p:txBody>
          <a:bodyPr>
            <a:spAutoFit/>
          </a:bodyPr>
          <a:lstStyle/>
          <a:p>
            <a:pPr eaLnBrk="0" hangingPunct="0">
              <a:spcBef>
                <a:spcPct val="50000"/>
              </a:spcBef>
            </a:pPr>
            <a:r>
              <a:rPr lang="en-US" sz="1600" b="1" dirty="0">
                <a:latin typeface="Arial" pitchFamily="34" charset="0"/>
              </a:rPr>
              <a:t>* Information Systems Security Professional</a:t>
            </a:r>
            <a:endParaRPr lang="en-US" sz="1600" dirty="0"/>
          </a:p>
        </p:txBody>
      </p:sp>
      <p:pic>
        <p:nvPicPr>
          <p:cNvPr id="198660" name="Picture 4" descr="Computer 2.jpg"/>
          <p:cNvPicPr>
            <a:picLocks noChangeAspect="1"/>
          </p:cNvPicPr>
          <p:nvPr/>
        </p:nvPicPr>
        <p:blipFill>
          <a:blip r:embed="rId3" cstate="print"/>
          <a:srcRect/>
          <a:stretch>
            <a:fillRect/>
          </a:stretch>
        </p:blipFill>
        <p:spPr bwMode="auto">
          <a:xfrm>
            <a:off x="304800" y="2819400"/>
            <a:ext cx="2533650" cy="2857500"/>
          </a:xfrm>
          <a:prstGeom prst="rect">
            <a:avLst/>
          </a:prstGeom>
          <a:noFill/>
          <a:ln w="9525">
            <a:noFill/>
            <a:miter lim="800000"/>
            <a:headEnd/>
            <a:tailEnd/>
          </a:ln>
        </p:spPr>
      </p:pic>
      <p:sp>
        <p:nvSpPr>
          <p:cNvPr id="198661" name="Rectangle 7"/>
          <p:cNvSpPr>
            <a:spLocks noChangeArrowheads="1"/>
          </p:cNvSpPr>
          <p:nvPr/>
        </p:nvSpPr>
        <p:spPr bwMode="auto">
          <a:xfrm>
            <a:off x="3200400" y="3276600"/>
            <a:ext cx="2133600" cy="1905000"/>
          </a:xfrm>
          <a:prstGeom prst="rect">
            <a:avLst/>
          </a:prstGeom>
          <a:solidFill>
            <a:schemeClr val="tx1">
              <a:lumMod val="50000"/>
              <a:lumOff val="50000"/>
            </a:schemeClr>
          </a:solidFill>
          <a:ln w="12700">
            <a:solidFill>
              <a:schemeClr val="bg2">
                <a:lumMod val="50000"/>
                <a:lumOff val="50000"/>
              </a:schemeClr>
            </a:solidFill>
            <a:miter lim="800000"/>
            <a:headEnd type="none" w="sm" len="sm"/>
            <a:tailEnd type="none" w="sm" len="sm"/>
          </a:ln>
        </p:spPr>
        <p:txBody>
          <a:bodyPr wrap="none" anchor="ctr"/>
          <a:lstStyle/>
          <a:p>
            <a:pPr algn="ctr" eaLnBrk="0" hangingPunct="0"/>
            <a:r>
              <a:rPr lang="en-US" sz="2800" b="1" dirty="0">
                <a:solidFill>
                  <a:srgbClr val="FF0000"/>
                </a:solidFill>
                <a:latin typeface="Arial" pitchFamily="34" charset="0"/>
              </a:rPr>
              <a:t>“Would you</a:t>
            </a:r>
          </a:p>
          <a:p>
            <a:pPr algn="ctr" eaLnBrk="0" hangingPunct="0"/>
            <a:r>
              <a:rPr lang="en-US" sz="2800" b="1" dirty="0">
                <a:solidFill>
                  <a:srgbClr val="FF0000"/>
                </a:solidFill>
                <a:latin typeface="Arial" pitchFamily="34" charset="0"/>
              </a:rPr>
              <a:t> take care of </a:t>
            </a:r>
          </a:p>
          <a:p>
            <a:pPr algn="ctr" eaLnBrk="0" hangingPunct="0"/>
            <a:r>
              <a:rPr lang="en-US" sz="2800" b="1" dirty="0">
                <a:solidFill>
                  <a:srgbClr val="FF0000"/>
                </a:solidFill>
                <a:latin typeface="Arial" pitchFamily="34" charset="0"/>
              </a:rPr>
              <a:t>this for me!”</a:t>
            </a:r>
            <a:endParaRPr lang="en-US" sz="4400" dirty="0">
              <a:solidFill>
                <a:srgbClr val="FF0000"/>
              </a:solidFill>
            </a:endParaRPr>
          </a:p>
        </p:txBody>
      </p:sp>
      <p:pic>
        <p:nvPicPr>
          <p:cNvPr id="198662" name="Picture 6" descr="Computer.jpg"/>
          <p:cNvPicPr>
            <a:picLocks noChangeAspect="1"/>
          </p:cNvPicPr>
          <p:nvPr/>
        </p:nvPicPr>
        <p:blipFill>
          <a:blip r:embed="rId4" cstate="print"/>
          <a:srcRect/>
          <a:stretch>
            <a:fillRect/>
          </a:stretch>
        </p:blipFill>
        <p:spPr bwMode="auto">
          <a:xfrm>
            <a:off x="5715000" y="2819400"/>
            <a:ext cx="2819400" cy="2819400"/>
          </a:xfrm>
          <a:prstGeom prst="rect">
            <a:avLst/>
          </a:prstGeom>
          <a:noFill/>
          <a:ln w="9525">
            <a:noFill/>
            <a:miter lim="800000"/>
            <a:headEnd/>
            <a:tailEnd/>
          </a:ln>
        </p:spPr>
      </p:pic>
      <p:sp>
        <p:nvSpPr>
          <p:cNvPr id="8" name="TextBox 7"/>
          <p:cNvSpPr txBox="1"/>
          <p:nvPr/>
        </p:nvSpPr>
        <p:spPr>
          <a:xfrm>
            <a:off x="1371600" y="5943600"/>
            <a:ext cx="6553200" cy="523220"/>
          </a:xfrm>
          <a:prstGeom prst="rect">
            <a:avLst/>
          </a:prstGeom>
          <a:noFill/>
        </p:spPr>
        <p:txBody>
          <a:bodyPr wrap="square">
            <a:spAutoFit/>
          </a:bodyPr>
          <a:lstStyle/>
          <a:p>
            <a:pPr eaLnBrk="0" hangingPunct="0">
              <a:defRPr/>
            </a:pPr>
            <a:r>
              <a:rPr lang="en-US" sz="2800" b="1" u="sng" dirty="0">
                <a:solidFill>
                  <a:srgbClr val="FF0000"/>
                </a:solidFill>
                <a:latin typeface="+mj-lt"/>
              </a:rPr>
              <a:t>DO NOT</a:t>
            </a:r>
            <a:r>
              <a:rPr lang="en-US" sz="2800" b="1" dirty="0">
                <a:solidFill>
                  <a:srgbClr val="FF0000"/>
                </a:solidFill>
                <a:latin typeface="+mj-lt"/>
              </a:rPr>
              <a:t> </a:t>
            </a:r>
            <a:r>
              <a:rPr lang="en-US" sz="2800" dirty="0">
                <a:solidFill>
                  <a:srgbClr val="FF0000"/>
                </a:solidFill>
                <a:latin typeface="+mj-lt"/>
              </a:rPr>
              <a:t>delete the </a:t>
            </a:r>
            <a:r>
              <a:rPr lang="en-US" sz="2800" dirty="0" smtClean="0">
                <a:solidFill>
                  <a:srgbClr val="FF0000"/>
                </a:solidFill>
                <a:latin typeface="+mj-lt"/>
              </a:rPr>
              <a:t>suspect data </a:t>
            </a:r>
            <a:r>
              <a:rPr lang="en-US" sz="2800" dirty="0">
                <a:solidFill>
                  <a:srgbClr val="FF0000"/>
                </a:solidFill>
                <a:latin typeface="+mj-lt"/>
              </a:rPr>
              <a:t>yet!</a:t>
            </a:r>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0705" name="Rectangle 2"/>
          <p:cNvSpPr>
            <a:spLocks noChangeArrowheads="1"/>
          </p:cNvSpPr>
          <p:nvPr/>
        </p:nvSpPr>
        <p:spPr bwMode="auto">
          <a:xfrm>
            <a:off x="431800" y="6229350"/>
            <a:ext cx="1905000" cy="457200"/>
          </a:xfrm>
          <a:prstGeom prst="rect">
            <a:avLst/>
          </a:prstGeom>
          <a:noFill/>
          <a:ln w="12700">
            <a:noFill/>
            <a:miter lim="800000"/>
            <a:headEnd/>
            <a:tailEnd/>
          </a:ln>
        </p:spPr>
        <p:txBody>
          <a:bodyPr wrap="none" anchor="ctr"/>
          <a:lstStyle/>
          <a:p>
            <a:pPr eaLnBrk="0" hangingPunct="0"/>
            <a:endParaRPr lang="en-US" dirty="0"/>
          </a:p>
        </p:txBody>
      </p:sp>
      <p:sp>
        <p:nvSpPr>
          <p:cNvPr id="200706" name="Rectangle 3"/>
          <p:cNvSpPr>
            <a:spLocks noChangeArrowheads="1"/>
          </p:cNvSpPr>
          <p:nvPr/>
        </p:nvSpPr>
        <p:spPr bwMode="auto">
          <a:xfrm>
            <a:off x="3124200" y="6229350"/>
            <a:ext cx="2895600" cy="457200"/>
          </a:xfrm>
          <a:prstGeom prst="rect">
            <a:avLst/>
          </a:prstGeom>
          <a:noFill/>
          <a:ln w="12700">
            <a:noFill/>
            <a:miter lim="800000"/>
            <a:headEnd/>
            <a:tailEnd/>
          </a:ln>
        </p:spPr>
        <p:txBody>
          <a:bodyPr wrap="none" anchor="ctr"/>
          <a:lstStyle/>
          <a:p>
            <a:pPr eaLnBrk="0" hangingPunct="0"/>
            <a:endParaRPr lang="en-US" dirty="0"/>
          </a:p>
        </p:txBody>
      </p:sp>
      <p:sp>
        <p:nvSpPr>
          <p:cNvPr id="55301" name="Rectangle 5"/>
          <p:cNvSpPr>
            <a:spLocks noGrp="1" noChangeArrowheads="1"/>
          </p:cNvSpPr>
          <p:nvPr>
            <p:ph type="body" sz="half" idx="1"/>
          </p:nvPr>
        </p:nvSpPr>
        <p:spPr>
          <a:xfrm>
            <a:off x="685800" y="1447800"/>
            <a:ext cx="3810000" cy="4114800"/>
          </a:xfrm>
        </p:spPr>
        <p:txBody>
          <a:bodyPr lIns="90488" tIns="44450" rIns="90488" bIns="44450">
            <a:normAutofit lnSpcReduction="10000"/>
          </a:bodyPr>
          <a:lstStyle/>
          <a:p>
            <a:pPr>
              <a:defRPr/>
            </a:pPr>
            <a:endParaRPr lang="en-US" sz="2800" dirty="0" smtClean="0"/>
          </a:p>
          <a:p>
            <a:pPr>
              <a:defRPr/>
            </a:pPr>
            <a:r>
              <a:rPr lang="en-US" sz="2800" dirty="0" smtClean="0"/>
              <a:t>Help you limit further systems from being contaminated.</a:t>
            </a:r>
          </a:p>
          <a:p>
            <a:pPr>
              <a:defRPr/>
            </a:pPr>
            <a:endParaRPr lang="en-US" sz="2800" dirty="0" smtClean="0"/>
          </a:p>
          <a:p>
            <a:pPr>
              <a:defRPr/>
            </a:pPr>
            <a:r>
              <a:rPr lang="en-US" sz="2800" dirty="0" smtClean="0"/>
              <a:t>Work with you on sanitizing all infected systems.</a:t>
            </a:r>
          </a:p>
        </p:txBody>
      </p:sp>
      <p:pic>
        <p:nvPicPr>
          <p:cNvPr id="200708" name="Picture 7" descr="DSS.jpg"/>
          <p:cNvPicPr>
            <a:picLocks noChangeAspect="1"/>
          </p:cNvPicPr>
          <p:nvPr/>
        </p:nvPicPr>
        <p:blipFill>
          <a:blip r:embed="rId3" cstate="print"/>
          <a:srcRect/>
          <a:stretch>
            <a:fillRect/>
          </a:stretch>
        </p:blipFill>
        <p:spPr bwMode="auto">
          <a:xfrm>
            <a:off x="4572000" y="2362200"/>
            <a:ext cx="3776663" cy="2505075"/>
          </a:xfrm>
          <a:prstGeom prst="rect">
            <a:avLst/>
          </a:prstGeom>
          <a:noFill/>
          <a:ln w="9525">
            <a:noFill/>
            <a:miter lim="800000"/>
            <a:headEnd/>
            <a:tailEnd/>
          </a:ln>
        </p:spPr>
      </p:pic>
      <p:sp>
        <p:nvSpPr>
          <p:cNvPr id="200709" name="Title 8"/>
          <p:cNvSpPr>
            <a:spLocks noGrp="1"/>
          </p:cNvSpPr>
          <p:nvPr>
            <p:ph type="title"/>
          </p:nvPr>
        </p:nvSpPr>
        <p:spPr>
          <a:xfrm>
            <a:off x="457200" y="457200"/>
            <a:ext cx="8001000" cy="685800"/>
          </a:xfrm>
        </p:spPr>
        <p:txBody>
          <a:bodyPr/>
          <a:lstStyle/>
          <a:p>
            <a:r>
              <a:rPr lang="en-US" smtClean="0">
                <a:ea typeface="ＭＳ Ｐゴシック" pitchFamily="34" charset="-128"/>
              </a:rPr>
              <a:t>What to expect from DSS</a:t>
            </a:r>
            <a:endParaRPr lang="en-US" dirty="0" smtClean="0">
              <a:ea typeface="ＭＳ Ｐゴシック" pitchFamily="34" charset="-128"/>
            </a:endParaRPr>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2753" name="Rectangle 2"/>
          <p:cNvSpPr>
            <a:spLocks noChangeArrowheads="1"/>
          </p:cNvSpPr>
          <p:nvPr/>
        </p:nvSpPr>
        <p:spPr bwMode="auto">
          <a:xfrm>
            <a:off x="431800" y="6229350"/>
            <a:ext cx="1905000" cy="457200"/>
          </a:xfrm>
          <a:prstGeom prst="rect">
            <a:avLst/>
          </a:prstGeom>
          <a:noFill/>
          <a:ln w="12700">
            <a:noFill/>
            <a:miter lim="800000"/>
            <a:headEnd/>
            <a:tailEnd/>
          </a:ln>
        </p:spPr>
        <p:txBody>
          <a:bodyPr wrap="none" anchor="ctr"/>
          <a:lstStyle/>
          <a:p>
            <a:pPr eaLnBrk="0" hangingPunct="0"/>
            <a:endParaRPr lang="en-US" dirty="0"/>
          </a:p>
        </p:txBody>
      </p:sp>
      <p:sp>
        <p:nvSpPr>
          <p:cNvPr id="202754" name="Rectangle 3"/>
          <p:cNvSpPr>
            <a:spLocks noChangeArrowheads="1"/>
          </p:cNvSpPr>
          <p:nvPr/>
        </p:nvSpPr>
        <p:spPr bwMode="auto">
          <a:xfrm>
            <a:off x="3124200" y="6229350"/>
            <a:ext cx="2895600" cy="457200"/>
          </a:xfrm>
          <a:prstGeom prst="rect">
            <a:avLst/>
          </a:prstGeom>
          <a:noFill/>
          <a:ln w="12700">
            <a:noFill/>
            <a:miter lim="800000"/>
            <a:headEnd/>
            <a:tailEnd/>
          </a:ln>
        </p:spPr>
        <p:txBody>
          <a:bodyPr wrap="none" anchor="ctr"/>
          <a:lstStyle/>
          <a:p>
            <a:pPr eaLnBrk="0" hangingPunct="0"/>
            <a:endParaRPr lang="en-US" dirty="0"/>
          </a:p>
        </p:txBody>
      </p:sp>
      <p:sp>
        <p:nvSpPr>
          <p:cNvPr id="59397" name="Rectangle 5"/>
          <p:cNvSpPr>
            <a:spLocks noGrp="1" noChangeArrowheads="1"/>
          </p:cNvSpPr>
          <p:nvPr>
            <p:ph idx="1"/>
          </p:nvPr>
        </p:nvSpPr>
        <p:spPr>
          <a:xfrm>
            <a:off x="533400" y="1143000"/>
            <a:ext cx="7848600" cy="5038725"/>
          </a:xfrm>
        </p:spPr>
        <p:txBody>
          <a:bodyPr lIns="90488" tIns="44450" rIns="90488" bIns="44450"/>
          <a:lstStyle/>
          <a:p>
            <a:r>
              <a:rPr lang="en-US" sz="2800" dirty="0" smtClean="0">
                <a:ea typeface="ＭＳ Ｐゴシック" pitchFamily="34" charset="-128"/>
              </a:rPr>
              <a:t>What platforms and O/Ss are involved?</a:t>
            </a:r>
          </a:p>
          <a:p>
            <a:r>
              <a:rPr lang="en-US" sz="2800" dirty="0" smtClean="0">
                <a:ea typeface="ＭＳ Ｐゴシック" pitchFamily="34" charset="-128"/>
              </a:rPr>
              <a:t>Are there any remote dial-ins</a:t>
            </a:r>
          </a:p>
          <a:p>
            <a:r>
              <a:rPr lang="en-US" sz="2800" dirty="0" smtClean="0">
                <a:ea typeface="ＭＳ Ｐゴシック" pitchFamily="34" charset="-128"/>
              </a:rPr>
              <a:t>Are there any other network connections?</a:t>
            </a:r>
          </a:p>
          <a:p>
            <a:r>
              <a:rPr lang="en-US" sz="2800" dirty="0" smtClean="0">
                <a:ea typeface="ＭＳ Ｐゴシック" pitchFamily="34" charset="-128"/>
              </a:rPr>
              <a:t>At what locations was the file or e-mail  received (e-mail servers) or placed?</a:t>
            </a:r>
          </a:p>
          <a:p>
            <a:r>
              <a:rPr lang="en-US" sz="2800" dirty="0" smtClean="0">
                <a:ea typeface="ＭＳ Ｐゴシック" pitchFamily="34" charset="-128"/>
              </a:rPr>
              <a:t>Was the data encrypted?  </a:t>
            </a:r>
          </a:p>
          <a:p>
            <a:r>
              <a:rPr lang="en-US" sz="2800" dirty="0" smtClean="0">
                <a:ea typeface="ＭＳ Ｐゴシック" pitchFamily="34" charset="-128"/>
              </a:rPr>
              <a:t>Was the file deleted?</a:t>
            </a:r>
          </a:p>
          <a:p>
            <a:r>
              <a:rPr lang="en-US" sz="2800" dirty="0" smtClean="0">
                <a:ea typeface="ＭＳ Ｐゴシック" pitchFamily="34" charset="-128"/>
              </a:rPr>
              <a:t>Is there RAID technology involved?</a:t>
            </a:r>
          </a:p>
          <a:p>
            <a:pPr lvl="1"/>
            <a:r>
              <a:rPr lang="en-US" dirty="0" smtClean="0">
                <a:ea typeface="ＭＳ Ｐゴシック" pitchFamily="34" charset="-128"/>
              </a:rPr>
              <a:t>ISFO Process Manual Rev. 3 2011.1 contains step-by-step descriptions starting on pg 100…to order the manual, go to:  http://www.dss.mil/isp/odaa/request.html</a:t>
            </a:r>
          </a:p>
        </p:txBody>
      </p:sp>
      <p:sp>
        <p:nvSpPr>
          <p:cNvPr id="202756" name="Title 5"/>
          <p:cNvSpPr>
            <a:spLocks noGrp="1"/>
          </p:cNvSpPr>
          <p:nvPr>
            <p:ph type="title"/>
          </p:nvPr>
        </p:nvSpPr>
        <p:spPr>
          <a:xfrm>
            <a:off x="461963" y="458788"/>
            <a:ext cx="7920037" cy="531812"/>
          </a:xfrm>
        </p:spPr>
        <p:txBody>
          <a:bodyPr/>
          <a:lstStyle/>
          <a:p>
            <a:r>
              <a:rPr lang="en-US" dirty="0" smtClean="0">
                <a:ea typeface="ＭＳ Ｐゴシック" pitchFamily="34" charset="-128"/>
              </a:rPr>
              <a:t>Some important facts to consider…</a:t>
            </a:r>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40642" name="Picture 2"/>
          <p:cNvPicPr>
            <a:picLocks noChangeAspect="1" noChangeArrowheads="1"/>
          </p:cNvPicPr>
          <p:nvPr/>
        </p:nvPicPr>
        <p:blipFill>
          <a:blip r:embed="rId3" cstate="print"/>
          <a:srcRect/>
          <a:stretch>
            <a:fillRect/>
          </a:stretch>
        </p:blipFill>
        <p:spPr bwMode="auto">
          <a:xfrm>
            <a:off x="4876800" y="1219200"/>
            <a:ext cx="3276600" cy="4123966"/>
          </a:xfrm>
          <a:prstGeom prst="rect">
            <a:avLst/>
          </a:prstGeom>
          <a:noFill/>
          <a:ln w="9525">
            <a:solidFill>
              <a:schemeClr val="tx1"/>
            </a:solidFill>
            <a:miter lim="800000"/>
            <a:headEnd/>
            <a:tailEnd/>
          </a:ln>
        </p:spPr>
      </p:pic>
      <p:sp>
        <p:nvSpPr>
          <p:cNvPr id="200705" name="Rectangle 2"/>
          <p:cNvSpPr>
            <a:spLocks noChangeArrowheads="1"/>
          </p:cNvSpPr>
          <p:nvPr/>
        </p:nvSpPr>
        <p:spPr bwMode="auto">
          <a:xfrm>
            <a:off x="431800" y="6229350"/>
            <a:ext cx="1905000" cy="457200"/>
          </a:xfrm>
          <a:prstGeom prst="rect">
            <a:avLst/>
          </a:prstGeom>
          <a:noFill/>
          <a:ln w="12700">
            <a:noFill/>
            <a:miter lim="800000"/>
            <a:headEnd/>
            <a:tailEnd/>
          </a:ln>
        </p:spPr>
        <p:txBody>
          <a:bodyPr wrap="none" anchor="ctr"/>
          <a:lstStyle/>
          <a:p>
            <a:pPr eaLnBrk="0" hangingPunct="0"/>
            <a:endParaRPr lang="en-US" dirty="0"/>
          </a:p>
        </p:txBody>
      </p:sp>
      <p:sp>
        <p:nvSpPr>
          <p:cNvPr id="200706" name="Rectangle 3"/>
          <p:cNvSpPr>
            <a:spLocks noChangeArrowheads="1"/>
          </p:cNvSpPr>
          <p:nvPr/>
        </p:nvSpPr>
        <p:spPr bwMode="auto">
          <a:xfrm>
            <a:off x="3124200" y="6229350"/>
            <a:ext cx="2895600" cy="457200"/>
          </a:xfrm>
          <a:prstGeom prst="rect">
            <a:avLst/>
          </a:prstGeom>
          <a:noFill/>
          <a:ln w="12700">
            <a:noFill/>
            <a:miter lim="800000"/>
            <a:headEnd/>
            <a:tailEnd/>
          </a:ln>
        </p:spPr>
        <p:txBody>
          <a:bodyPr wrap="none" anchor="ctr"/>
          <a:lstStyle/>
          <a:p>
            <a:pPr eaLnBrk="0" hangingPunct="0"/>
            <a:endParaRPr lang="en-US" dirty="0"/>
          </a:p>
        </p:txBody>
      </p:sp>
      <p:sp>
        <p:nvSpPr>
          <p:cNvPr id="200709" name="Title 8"/>
          <p:cNvSpPr>
            <a:spLocks noGrp="1"/>
          </p:cNvSpPr>
          <p:nvPr>
            <p:ph type="title"/>
          </p:nvPr>
        </p:nvSpPr>
        <p:spPr>
          <a:xfrm>
            <a:off x="457200" y="457200"/>
            <a:ext cx="8001000" cy="685800"/>
          </a:xfrm>
        </p:spPr>
        <p:txBody>
          <a:bodyPr/>
          <a:lstStyle/>
          <a:p>
            <a:r>
              <a:rPr lang="en-US" dirty="0" smtClean="0">
                <a:ea typeface="ＭＳ Ｐゴシック" pitchFamily="34" charset="-128"/>
              </a:rPr>
              <a:t>ISFO Cleansing Checklists</a:t>
            </a:r>
          </a:p>
        </p:txBody>
      </p:sp>
      <p:pic>
        <p:nvPicPr>
          <p:cNvPr id="240643" name="Picture 3"/>
          <p:cNvPicPr>
            <a:picLocks noChangeAspect="1" noChangeArrowheads="1"/>
          </p:cNvPicPr>
          <p:nvPr/>
        </p:nvPicPr>
        <p:blipFill>
          <a:blip r:embed="rId4" cstate="print"/>
          <a:srcRect/>
          <a:stretch>
            <a:fillRect/>
          </a:stretch>
        </p:blipFill>
        <p:spPr bwMode="auto">
          <a:xfrm>
            <a:off x="5334000" y="1524000"/>
            <a:ext cx="3304696" cy="4114800"/>
          </a:xfrm>
          <a:prstGeom prst="rect">
            <a:avLst/>
          </a:prstGeom>
          <a:noFill/>
          <a:ln w="9525">
            <a:solidFill>
              <a:schemeClr val="tx1"/>
            </a:solidFill>
            <a:miter lim="800000"/>
            <a:headEnd/>
            <a:tailEnd/>
          </a:ln>
        </p:spPr>
      </p:pic>
      <p:sp>
        <p:nvSpPr>
          <p:cNvPr id="9" name="Rectangle 5"/>
          <p:cNvSpPr txBox="1">
            <a:spLocks noChangeArrowheads="1"/>
          </p:cNvSpPr>
          <p:nvPr/>
        </p:nvSpPr>
        <p:spPr bwMode="auto">
          <a:xfrm>
            <a:off x="533400" y="1143000"/>
            <a:ext cx="4114800" cy="4657172"/>
          </a:xfrm>
          <a:prstGeom prst="rect">
            <a:avLst/>
          </a:prstGeom>
          <a:noFill/>
          <a:ln w="12700">
            <a:noFill/>
            <a:miter lim="800000"/>
            <a:headEnd/>
            <a:tailEnd/>
          </a:ln>
        </p:spPr>
        <p:txBody>
          <a:bodyPr vert="horz" wrap="square" lIns="90488" tIns="44450" rIns="90488" bIns="44450" numCol="1" anchor="t" anchorCtr="0" compatLnSpc="1">
            <a:prstTxWarp prst="textNoShape">
              <a:avLst/>
            </a:prstTxWarp>
            <a:spAutoFit/>
          </a:bodyPr>
          <a:lstStyle/>
          <a:p>
            <a:pPr marL="222250" marR="0" lvl="0" indent="-222250" algn="l" defTabSz="887413" rtl="0" eaLnBrk="1" fontAlgn="base" latinLnBrk="0" hangingPunct="1">
              <a:lnSpc>
                <a:spcPct val="100000"/>
              </a:lnSpc>
              <a:spcBef>
                <a:spcPct val="20000"/>
              </a:spcBef>
              <a:spcAft>
                <a:spcPct val="0"/>
              </a:spcAft>
              <a:buClrTx/>
              <a:buSzPct val="100000"/>
              <a:buFontTx/>
              <a:buChar char="•"/>
              <a:tabLst/>
              <a:defRPr/>
            </a:pPr>
            <a:r>
              <a:rPr kumimoji="0" lang="en-US" sz="2800" b="1" i="0" u="none" strike="noStrike" kern="0" cap="none" spc="0" normalizeH="0" baseline="0" noProof="0" dirty="0" smtClean="0">
                <a:ln>
                  <a:noFill/>
                </a:ln>
                <a:solidFill>
                  <a:schemeClr val="bg2"/>
                </a:solidFill>
                <a:effectLst/>
                <a:uLnTx/>
                <a:uFillTx/>
                <a:latin typeface="+mn-lt"/>
                <a:ea typeface="ＭＳ Ｐゴシック" pitchFamily="34" charset="-128"/>
                <a:cs typeface="ＭＳ Ｐゴシック" pitchFamily="-112" charset="-128"/>
              </a:rPr>
              <a:t>Inside of ISFO</a:t>
            </a:r>
            <a:r>
              <a:rPr kumimoji="0" lang="en-US" sz="2800" b="1" i="0" u="none" strike="noStrike" kern="0" cap="none" spc="0" normalizeH="0" noProof="0" dirty="0" smtClean="0">
                <a:ln>
                  <a:noFill/>
                </a:ln>
                <a:solidFill>
                  <a:schemeClr val="bg2"/>
                </a:solidFill>
                <a:effectLst/>
                <a:uLnTx/>
                <a:uFillTx/>
                <a:latin typeface="+mn-lt"/>
                <a:ea typeface="ＭＳ Ｐゴシック" pitchFamily="34" charset="-128"/>
                <a:cs typeface="ＭＳ Ｐゴシック" pitchFamily="-112" charset="-128"/>
              </a:rPr>
              <a:t> </a:t>
            </a:r>
            <a:endParaRPr kumimoji="0" lang="en-US" sz="2800" b="1" i="0" u="none" strike="noStrike" kern="0" cap="none" spc="0" normalizeH="0" baseline="0" noProof="0" dirty="0" smtClean="0">
              <a:ln>
                <a:noFill/>
              </a:ln>
              <a:solidFill>
                <a:schemeClr val="bg2"/>
              </a:solidFill>
              <a:effectLst/>
              <a:uLnTx/>
              <a:uFillTx/>
              <a:latin typeface="+mn-lt"/>
              <a:ea typeface="ＭＳ Ｐゴシック" pitchFamily="34" charset="-128"/>
              <a:cs typeface="ＭＳ Ｐゴシック" pitchFamily="-112" charset="-128"/>
            </a:endParaRPr>
          </a:p>
          <a:p>
            <a:pPr marL="222250" marR="0" lvl="0" indent="-222250" algn="l" defTabSz="887413" rtl="0" eaLnBrk="1" fontAlgn="base" latinLnBrk="0" hangingPunct="1">
              <a:lnSpc>
                <a:spcPct val="100000"/>
              </a:lnSpc>
              <a:spcBef>
                <a:spcPct val="20000"/>
              </a:spcBef>
              <a:spcAft>
                <a:spcPct val="0"/>
              </a:spcAft>
              <a:buClrTx/>
              <a:buSzPct val="100000"/>
              <a:tabLst/>
              <a:defRPr/>
            </a:pPr>
            <a:r>
              <a:rPr lang="en-US" sz="2800" b="1" kern="0" dirty="0" smtClean="0">
                <a:solidFill>
                  <a:schemeClr val="bg2"/>
                </a:solidFill>
                <a:latin typeface="+mn-lt"/>
                <a:ea typeface="ＭＳ Ｐゴシック" pitchFamily="34" charset="-128"/>
                <a:cs typeface="ＭＳ Ｐゴシック" pitchFamily="-112" charset="-128"/>
              </a:rPr>
              <a:t>  (General, Desktop, </a:t>
            </a:r>
            <a:r>
              <a:rPr lang="en-US" sz="2800" b="1" kern="0" dirty="0" err="1" smtClean="0">
                <a:solidFill>
                  <a:schemeClr val="bg2"/>
                </a:solidFill>
                <a:latin typeface="+mn-lt"/>
                <a:ea typeface="ＭＳ Ｐゴシック" pitchFamily="34" charset="-128"/>
                <a:cs typeface="ＭＳ Ｐゴシック" pitchFamily="-112" charset="-128"/>
              </a:rPr>
              <a:t>Bl</a:t>
            </a:r>
            <a:r>
              <a:rPr lang="en-US" sz="2800" b="1" kern="0" dirty="0" smtClean="0">
                <a:solidFill>
                  <a:schemeClr val="bg2"/>
                </a:solidFill>
                <a:latin typeface="+mn-lt"/>
                <a:ea typeface="ＭＳ Ｐゴシック" pitchFamily="34" charset="-128"/>
                <a:cs typeface="ＭＳ Ｐゴシック" pitchFamily="-112" charset="-128"/>
              </a:rPr>
              <a:t> </a:t>
            </a:r>
            <a:r>
              <a:rPr lang="en-US" sz="2800" b="1" kern="0" dirty="0" err="1" smtClean="0">
                <a:solidFill>
                  <a:schemeClr val="bg2"/>
                </a:solidFill>
                <a:latin typeface="+mn-lt"/>
                <a:ea typeface="ＭＳ Ｐゴシック" pitchFamily="34" charset="-128"/>
                <a:cs typeface="ＭＳ Ｐゴシック" pitchFamily="-112" charset="-128"/>
              </a:rPr>
              <a:t>ackBerry</a:t>
            </a:r>
            <a:r>
              <a:rPr lang="en-US" sz="2800" b="1" kern="0" dirty="0" smtClean="0">
                <a:solidFill>
                  <a:schemeClr val="bg2"/>
                </a:solidFill>
                <a:latin typeface="+mn-lt"/>
                <a:ea typeface="ＭＳ Ｐゴシック" pitchFamily="34" charset="-128"/>
                <a:cs typeface="ＭＳ Ｐゴシック" pitchFamily="-112" charset="-128"/>
              </a:rPr>
              <a:t> devices and Email Servers)</a:t>
            </a:r>
          </a:p>
          <a:p>
            <a:pPr marL="222250" marR="0" lvl="0" indent="-222250" algn="l" defTabSz="887413" rtl="0" eaLnBrk="1" fontAlgn="base" latinLnBrk="0" hangingPunct="1">
              <a:lnSpc>
                <a:spcPct val="100000"/>
              </a:lnSpc>
              <a:spcBef>
                <a:spcPct val="20000"/>
              </a:spcBef>
              <a:spcAft>
                <a:spcPct val="0"/>
              </a:spcAft>
              <a:buClrTx/>
              <a:buSzPct val="100000"/>
              <a:buFontTx/>
              <a:buChar char="•"/>
              <a:tabLst/>
              <a:defRPr/>
            </a:pPr>
            <a:endParaRPr lang="en-US" sz="2800" b="1" kern="0" dirty="0" smtClean="0">
              <a:solidFill>
                <a:schemeClr val="bg2"/>
              </a:solidFill>
              <a:latin typeface="+mn-lt"/>
              <a:ea typeface="ＭＳ Ｐゴシック" pitchFamily="34" charset="-128"/>
              <a:cs typeface="ＭＳ Ｐゴシック" pitchFamily="-112" charset="-128"/>
            </a:endParaRPr>
          </a:p>
          <a:p>
            <a:pPr marL="222250" marR="0" lvl="0" indent="-222250" algn="l" defTabSz="887413" rtl="0" eaLnBrk="1" fontAlgn="base" latinLnBrk="0" hangingPunct="1">
              <a:lnSpc>
                <a:spcPct val="100000"/>
              </a:lnSpc>
              <a:spcBef>
                <a:spcPct val="20000"/>
              </a:spcBef>
              <a:spcAft>
                <a:spcPct val="0"/>
              </a:spcAft>
              <a:buClrTx/>
              <a:buSzPct val="100000"/>
              <a:buFontTx/>
              <a:buChar char="•"/>
              <a:tabLst/>
              <a:defRPr/>
            </a:pPr>
            <a:r>
              <a:rPr lang="en-US" sz="2800" b="1" kern="0" dirty="0" smtClean="0">
                <a:solidFill>
                  <a:schemeClr val="bg2"/>
                </a:solidFill>
                <a:latin typeface="+mn-lt"/>
                <a:ea typeface="ＭＳ Ｐゴシック" pitchFamily="34" charset="-128"/>
                <a:cs typeface="ＭＳ Ｐゴシック" pitchFamily="-112" charset="-128"/>
              </a:rPr>
              <a:t>Some Data Owners / customers may provide specific guidance / checklists to be used</a:t>
            </a:r>
            <a:endParaRPr kumimoji="0" lang="en-US" sz="2800" b="1" i="0" u="none" strike="noStrike" kern="0" cap="none" spc="0" normalizeH="0" baseline="0" noProof="0" dirty="0" smtClean="0">
              <a:ln>
                <a:noFill/>
              </a:ln>
              <a:solidFill>
                <a:schemeClr val="bg2"/>
              </a:solidFill>
              <a:effectLst/>
              <a:uLnTx/>
              <a:uFillTx/>
              <a:latin typeface="+mn-lt"/>
              <a:ea typeface="ＭＳ Ｐゴシック" pitchFamily="34" charset="-128"/>
              <a:cs typeface="ＭＳ Ｐゴシック" pitchFamily="-112" charset="-128"/>
            </a:endParaRPr>
          </a:p>
        </p:txBody>
      </p:sp>
      <p:pic>
        <p:nvPicPr>
          <p:cNvPr id="240644" name="Picture 4"/>
          <p:cNvPicPr>
            <a:picLocks noChangeAspect="1" noChangeArrowheads="1"/>
          </p:cNvPicPr>
          <p:nvPr/>
        </p:nvPicPr>
        <p:blipFill>
          <a:blip r:embed="rId5" cstate="print"/>
          <a:srcRect/>
          <a:stretch>
            <a:fillRect/>
          </a:stretch>
        </p:blipFill>
        <p:spPr bwMode="auto">
          <a:xfrm>
            <a:off x="5715000" y="1828800"/>
            <a:ext cx="3200400" cy="4460811"/>
          </a:xfrm>
          <a:prstGeom prst="rect">
            <a:avLst/>
          </a:prstGeom>
          <a:noFill/>
          <a:ln w="9525">
            <a:solidFill>
              <a:schemeClr val="tx1"/>
            </a:solidFill>
            <a:miter lim="800000"/>
            <a:headEnd/>
            <a:tailEnd/>
          </a:ln>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0642"/>
                                        </p:tgtEl>
                                        <p:attrNameLst>
                                          <p:attrName>style.visibility</p:attrName>
                                        </p:attrNameLst>
                                      </p:cBhvr>
                                      <p:to>
                                        <p:strVal val="visible"/>
                                      </p:to>
                                    </p:set>
                                    <p:animEffect transition="in" filter="fade">
                                      <p:cBhvr>
                                        <p:cTn id="7" dur="2000"/>
                                        <p:tgtEl>
                                          <p:spTgt spid="2406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0643"/>
                                        </p:tgtEl>
                                        <p:attrNameLst>
                                          <p:attrName>style.visibility</p:attrName>
                                        </p:attrNameLst>
                                      </p:cBhvr>
                                      <p:to>
                                        <p:strVal val="visible"/>
                                      </p:to>
                                    </p:set>
                                    <p:animEffect transition="in" filter="fade">
                                      <p:cBhvr>
                                        <p:cTn id="12" dur="2000"/>
                                        <p:tgtEl>
                                          <p:spTgt spid="24064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40644"/>
                                        </p:tgtEl>
                                        <p:attrNameLst>
                                          <p:attrName>style.visibility</p:attrName>
                                        </p:attrNameLst>
                                      </p:cBhvr>
                                      <p:to>
                                        <p:strVal val="visible"/>
                                      </p:to>
                                    </p:set>
                                    <p:animEffect transition="in" filter="fade">
                                      <p:cBhvr>
                                        <p:cTn id="17" dur="2000"/>
                                        <p:tgtEl>
                                          <p:spTgt spid="2406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01" name="Rectangle 2"/>
          <p:cNvSpPr>
            <a:spLocks noChangeArrowheads="1"/>
          </p:cNvSpPr>
          <p:nvPr/>
        </p:nvSpPr>
        <p:spPr bwMode="auto">
          <a:xfrm>
            <a:off x="431800" y="6229350"/>
            <a:ext cx="1905000" cy="457200"/>
          </a:xfrm>
          <a:prstGeom prst="rect">
            <a:avLst/>
          </a:prstGeom>
          <a:noFill/>
          <a:ln w="12700">
            <a:noFill/>
            <a:miter lim="800000"/>
            <a:headEnd/>
            <a:tailEnd/>
          </a:ln>
        </p:spPr>
        <p:txBody>
          <a:bodyPr wrap="none" anchor="ctr"/>
          <a:lstStyle/>
          <a:p>
            <a:pPr eaLnBrk="0" hangingPunct="0"/>
            <a:endParaRPr lang="en-US"/>
          </a:p>
        </p:txBody>
      </p:sp>
      <p:sp>
        <p:nvSpPr>
          <p:cNvPr id="204802" name="Rectangle 3"/>
          <p:cNvSpPr>
            <a:spLocks noChangeArrowheads="1"/>
          </p:cNvSpPr>
          <p:nvPr/>
        </p:nvSpPr>
        <p:spPr bwMode="auto">
          <a:xfrm>
            <a:off x="3124200" y="6229350"/>
            <a:ext cx="2895600" cy="457200"/>
          </a:xfrm>
          <a:prstGeom prst="rect">
            <a:avLst/>
          </a:prstGeom>
          <a:noFill/>
          <a:ln w="12700">
            <a:noFill/>
            <a:miter lim="800000"/>
            <a:headEnd/>
            <a:tailEnd/>
          </a:ln>
        </p:spPr>
        <p:txBody>
          <a:bodyPr wrap="none" anchor="ctr"/>
          <a:lstStyle/>
          <a:p>
            <a:pPr eaLnBrk="0" hangingPunct="0"/>
            <a:endParaRPr lang="en-US"/>
          </a:p>
        </p:txBody>
      </p:sp>
      <p:sp>
        <p:nvSpPr>
          <p:cNvPr id="204803" name="Rectangle 4"/>
          <p:cNvSpPr>
            <a:spLocks noGrp="1" noChangeArrowheads="1"/>
          </p:cNvSpPr>
          <p:nvPr>
            <p:ph type="title"/>
          </p:nvPr>
        </p:nvSpPr>
        <p:spPr>
          <a:xfrm>
            <a:off x="381000" y="381000"/>
            <a:ext cx="8305800" cy="685800"/>
          </a:xfrm>
        </p:spPr>
        <p:txBody>
          <a:bodyPr lIns="90488" tIns="44450" rIns="90488" bIns="44450" anchor="ctr"/>
          <a:lstStyle/>
          <a:p>
            <a:r>
              <a:rPr lang="en-US" smtClean="0">
                <a:ea typeface="ＭＳ Ｐゴシック" pitchFamily="34" charset="-128"/>
              </a:rPr>
              <a:t>What about an email server?</a:t>
            </a:r>
          </a:p>
        </p:txBody>
      </p:sp>
      <p:sp>
        <p:nvSpPr>
          <p:cNvPr id="86021" name="Rectangle 5"/>
          <p:cNvSpPr>
            <a:spLocks noGrp="1" noChangeArrowheads="1"/>
          </p:cNvSpPr>
          <p:nvPr>
            <p:ph idx="1"/>
          </p:nvPr>
        </p:nvSpPr>
        <p:spPr>
          <a:xfrm>
            <a:off x="457200" y="1371600"/>
            <a:ext cx="7848600" cy="3881575"/>
          </a:xfrm>
        </p:spPr>
        <p:txBody>
          <a:bodyPr lIns="90488" tIns="44450" rIns="90488" bIns="44450"/>
          <a:lstStyle/>
          <a:p>
            <a:r>
              <a:rPr lang="en-US" sz="2800" dirty="0" smtClean="0">
                <a:ea typeface="ＭＳ Ｐゴシック" pitchFamily="34" charset="-128"/>
              </a:rPr>
              <a:t>What type of email system is involved?</a:t>
            </a:r>
          </a:p>
          <a:p>
            <a:r>
              <a:rPr lang="en-US" sz="2800" dirty="0" smtClean="0">
                <a:ea typeface="ＭＳ Ｐゴシック" pitchFamily="34" charset="-128"/>
              </a:rPr>
              <a:t>Is System Admin cleared?</a:t>
            </a:r>
          </a:p>
          <a:p>
            <a:r>
              <a:rPr lang="en-US" sz="2800" dirty="0" smtClean="0">
                <a:ea typeface="ＭＳ Ｐゴシック" pitchFamily="34" charset="-128"/>
              </a:rPr>
              <a:t>Is Tape/Disk Backup Admin cleared?</a:t>
            </a:r>
          </a:p>
          <a:p>
            <a:r>
              <a:rPr lang="en-US" sz="2800" dirty="0" smtClean="0">
                <a:solidFill>
                  <a:srgbClr val="000000"/>
                </a:solidFill>
                <a:ea typeface="ＭＳ Ｐゴシック" pitchFamily="34" charset="-128"/>
              </a:rPr>
              <a:t>Ensure areas where deleted files are retained are addressed, e.g., MS Exchange’s deleted item recovery container). </a:t>
            </a:r>
          </a:p>
          <a:p>
            <a:endParaRPr lang="en-US" sz="2800" dirty="0" smtClean="0">
              <a:solidFill>
                <a:srgbClr val="000000"/>
              </a:solidFill>
              <a:ea typeface="ＭＳ Ｐゴシック" pitchFamily="34" charset="-128"/>
            </a:endParaRPr>
          </a:p>
        </p:txBody>
      </p:sp>
      <p:sp>
        <p:nvSpPr>
          <p:cNvPr id="204805" name="Text Box 6"/>
          <p:cNvSpPr txBox="1">
            <a:spLocks noChangeArrowheads="1"/>
          </p:cNvSpPr>
          <p:nvPr/>
        </p:nvSpPr>
        <p:spPr bwMode="auto">
          <a:xfrm>
            <a:off x="4343400" y="5646737"/>
            <a:ext cx="4495800" cy="830263"/>
          </a:xfrm>
          <a:prstGeom prst="rect">
            <a:avLst/>
          </a:prstGeom>
          <a:noFill/>
          <a:ln w="57150">
            <a:solidFill>
              <a:schemeClr val="tx1"/>
            </a:solidFill>
            <a:miter lim="800000"/>
            <a:headEnd type="none" w="sm" len="sm"/>
            <a:tailEnd type="none" w="sm" len="sm"/>
          </a:ln>
        </p:spPr>
        <p:txBody>
          <a:bodyPr>
            <a:spAutoFit/>
          </a:bodyPr>
          <a:lstStyle/>
          <a:p>
            <a:pPr eaLnBrk="0" hangingPunct="0">
              <a:spcBef>
                <a:spcPct val="50000"/>
              </a:spcBef>
            </a:pPr>
            <a:r>
              <a:rPr lang="en-US" sz="1600" b="1" dirty="0">
                <a:latin typeface="Arial" pitchFamily="34" charset="0"/>
              </a:rPr>
              <a:t>MS Exchange is discussed because of its widespread use.  DSS </a:t>
            </a:r>
            <a:r>
              <a:rPr lang="en-US" sz="1600" b="1" dirty="0" smtClean="0">
                <a:latin typeface="Arial" pitchFamily="34" charset="0"/>
              </a:rPr>
              <a:t>does </a:t>
            </a:r>
            <a:r>
              <a:rPr lang="en-US" sz="1600" b="1" dirty="0">
                <a:latin typeface="Arial" pitchFamily="34" charset="0"/>
              </a:rPr>
              <a:t>not endorse </a:t>
            </a:r>
            <a:r>
              <a:rPr lang="en-US" sz="1600" b="1" dirty="0" smtClean="0">
                <a:latin typeface="Arial" pitchFamily="34" charset="0"/>
              </a:rPr>
              <a:t>the use of any </a:t>
            </a:r>
            <a:r>
              <a:rPr lang="en-US" sz="1600" b="1" dirty="0">
                <a:latin typeface="Arial" pitchFamily="34" charset="0"/>
              </a:rPr>
              <a:t>products.  </a:t>
            </a: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r>
              <a:rPr lang="en-US" dirty="0" smtClean="0">
                <a:ea typeface="ＭＳ Ｐゴシック" pitchFamily="34" charset="-128"/>
              </a:rPr>
              <a:t>Objectives</a:t>
            </a:r>
          </a:p>
        </p:txBody>
      </p:sp>
      <p:sp>
        <p:nvSpPr>
          <p:cNvPr id="4099" name="Rectangle 3"/>
          <p:cNvSpPr>
            <a:spLocks noGrp="1" noChangeArrowheads="1"/>
          </p:cNvSpPr>
          <p:nvPr>
            <p:ph idx="1"/>
          </p:nvPr>
        </p:nvSpPr>
        <p:spPr>
          <a:xfrm>
            <a:off x="685800" y="1371600"/>
            <a:ext cx="7772400" cy="4419600"/>
          </a:xfrm>
        </p:spPr>
        <p:txBody>
          <a:bodyPr>
            <a:normAutofit lnSpcReduction="10000"/>
          </a:bodyPr>
          <a:lstStyle/>
          <a:p>
            <a:pPr>
              <a:defRPr/>
            </a:pPr>
            <a:r>
              <a:rPr lang="en-US" sz="2800" dirty="0" smtClean="0"/>
              <a:t>Classified Data Spill</a:t>
            </a:r>
          </a:p>
          <a:p>
            <a:pPr>
              <a:defRPr/>
            </a:pPr>
            <a:r>
              <a:rPr lang="en-US" sz="2800" dirty="0" smtClean="0"/>
              <a:t>Data Spill / Incident Plan</a:t>
            </a:r>
          </a:p>
          <a:p>
            <a:pPr>
              <a:defRPr/>
            </a:pPr>
            <a:r>
              <a:rPr lang="en-US" sz="2800" dirty="0" smtClean="0"/>
              <a:t>Responsibilities</a:t>
            </a:r>
          </a:p>
          <a:p>
            <a:pPr>
              <a:defRPr/>
            </a:pPr>
            <a:r>
              <a:rPr lang="en-US" sz="2800" dirty="0" smtClean="0"/>
              <a:t>Reporting</a:t>
            </a:r>
          </a:p>
          <a:p>
            <a:pPr>
              <a:defRPr/>
            </a:pPr>
            <a:r>
              <a:rPr lang="en-US" sz="2800" dirty="0" smtClean="0"/>
              <a:t>Review steps for conducting an Administrative Inquiry</a:t>
            </a:r>
          </a:p>
          <a:p>
            <a:pPr>
              <a:defRPr/>
            </a:pPr>
            <a:r>
              <a:rPr lang="en-US" sz="2800" dirty="0" smtClean="0"/>
              <a:t>Review reporting requirements </a:t>
            </a:r>
          </a:p>
          <a:p>
            <a:pPr>
              <a:defRPr/>
            </a:pPr>
            <a:r>
              <a:rPr lang="en-US" sz="2800" dirty="0" smtClean="0"/>
              <a:t>Discuss cleanup considerations</a:t>
            </a:r>
          </a:p>
          <a:p>
            <a:pPr>
              <a:defRPr/>
            </a:pPr>
            <a:r>
              <a:rPr lang="en-US" sz="2800" dirty="0" smtClean="0"/>
              <a:t>Summary</a:t>
            </a:r>
            <a:endParaRPr lang="en-US" dirty="0" smtClean="0"/>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49" name="Rectangle 3"/>
          <p:cNvSpPr>
            <a:spLocks noChangeArrowheads="1"/>
          </p:cNvSpPr>
          <p:nvPr/>
        </p:nvSpPr>
        <p:spPr bwMode="auto">
          <a:xfrm>
            <a:off x="1565275" y="4319588"/>
            <a:ext cx="576263" cy="627062"/>
          </a:xfrm>
          <a:prstGeom prst="rect">
            <a:avLst/>
          </a:prstGeom>
          <a:noFill/>
          <a:ln w="12700">
            <a:noFill/>
            <a:miter lim="800000"/>
            <a:headEnd/>
            <a:tailEnd/>
          </a:ln>
        </p:spPr>
        <p:txBody>
          <a:bodyPr wrap="none" anchor="ctr"/>
          <a:lstStyle/>
          <a:p>
            <a:pPr eaLnBrk="0" hangingPunct="0"/>
            <a:endParaRPr lang="en-US"/>
          </a:p>
        </p:txBody>
      </p:sp>
      <p:sp>
        <p:nvSpPr>
          <p:cNvPr id="206850" name="Rectangle 4"/>
          <p:cNvSpPr>
            <a:spLocks noChangeArrowheads="1"/>
          </p:cNvSpPr>
          <p:nvPr/>
        </p:nvSpPr>
        <p:spPr bwMode="auto">
          <a:xfrm>
            <a:off x="3594100" y="4319588"/>
            <a:ext cx="581025" cy="627062"/>
          </a:xfrm>
          <a:prstGeom prst="rect">
            <a:avLst/>
          </a:prstGeom>
          <a:noFill/>
          <a:ln w="12700">
            <a:noFill/>
            <a:miter lim="800000"/>
            <a:headEnd/>
            <a:tailEnd/>
          </a:ln>
        </p:spPr>
        <p:txBody>
          <a:bodyPr wrap="none" anchor="ctr"/>
          <a:lstStyle/>
          <a:p>
            <a:pPr eaLnBrk="0" hangingPunct="0"/>
            <a:endParaRPr lang="en-US"/>
          </a:p>
        </p:txBody>
      </p:sp>
      <p:sp>
        <p:nvSpPr>
          <p:cNvPr id="206851" name="Rectangle 5"/>
          <p:cNvSpPr>
            <a:spLocks noChangeArrowheads="1"/>
          </p:cNvSpPr>
          <p:nvPr/>
        </p:nvSpPr>
        <p:spPr bwMode="auto">
          <a:xfrm>
            <a:off x="4735513" y="4562475"/>
            <a:ext cx="377825" cy="309563"/>
          </a:xfrm>
          <a:prstGeom prst="rect">
            <a:avLst/>
          </a:prstGeom>
          <a:noFill/>
          <a:ln w="12700">
            <a:noFill/>
            <a:miter lim="800000"/>
            <a:headEnd/>
            <a:tailEnd/>
          </a:ln>
        </p:spPr>
        <p:txBody>
          <a:bodyPr wrap="none" anchor="ctr"/>
          <a:lstStyle/>
          <a:p>
            <a:pPr eaLnBrk="0" hangingPunct="0"/>
            <a:endParaRPr lang="en-US"/>
          </a:p>
        </p:txBody>
      </p:sp>
      <p:sp>
        <p:nvSpPr>
          <p:cNvPr id="206852" name="Rectangle 6"/>
          <p:cNvSpPr>
            <a:spLocks noChangeArrowheads="1"/>
          </p:cNvSpPr>
          <p:nvPr/>
        </p:nvSpPr>
        <p:spPr bwMode="auto">
          <a:xfrm>
            <a:off x="5719763" y="4319588"/>
            <a:ext cx="742950" cy="627062"/>
          </a:xfrm>
          <a:prstGeom prst="rect">
            <a:avLst/>
          </a:prstGeom>
          <a:noFill/>
          <a:ln w="12700">
            <a:noFill/>
            <a:miter lim="800000"/>
            <a:headEnd/>
            <a:tailEnd/>
          </a:ln>
        </p:spPr>
        <p:txBody>
          <a:bodyPr wrap="none" anchor="ctr"/>
          <a:lstStyle/>
          <a:p>
            <a:pPr eaLnBrk="0" hangingPunct="0"/>
            <a:endParaRPr lang="en-US"/>
          </a:p>
        </p:txBody>
      </p:sp>
      <p:sp>
        <p:nvSpPr>
          <p:cNvPr id="206853" name="Rectangle 149"/>
          <p:cNvSpPr>
            <a:spLocks noChangeArrowheads="1"/>
          </p:cNvSpPr>
          <p:nvPr/>
        </p:nvSpPr>
        <p:spPr bwMode="auto">
          <a:xfrm>
            <a:off x="311150" y="4121150"/>
            <a:ext cx="2349500" cy="1282700"/>
          </a:xfrm>
          <a:prstGeom prst="rect">
            <a:avLst/>
          </a:prstGeom>
          <a:noFill/>
          <a:ln w="12700">
            <a:solidFill>
              <a:schemeClr val="tx2"/>
            </a:solidFill>
            <a:prstDash val="sysDot"/>
            <a:miter lim="800000"/>
            <a:headEnd/>
            <a:tailEnd/>
          </a:ln>
        </p:spPr>
        <p:txBody>
          <a:bodyPr wrap="none" anchor="ctr"/>
          <a:lstStyle/>
          <a:p>
            <a:pPr eaLnBrk="0" hangingPunct="0"/>
            <a:endParaRPr lang="en-US"/>
          </a:p>
        </p:txBody>
      </p:sp>
      <p:sp>
        <p:nvSpPr>
          <p:cNvPr id="206854" name="Rectangle 159"/>
          <p:cNvSpPr>
            <a:spLocks noChangeArrowheads="1"/>
          </p:cNvSpPr>
          <p:nvPr/>
        </p:nvSpPr>
        <p:spPr bwMode="auto">
          <a:xfrm>
            <a:off x="5029200" y="2971800"/>
            <a:ext cx="2133600" cy="838200"/>
          </a:xfrm>
          <a:prstGeom prst="rect">
            <a:avLst/>
          </a:prstGeom>
          <a:noFill/>
          <a:ln w="12700">
            <a:solidFill>
              <a:schemeClr val="tx2"/>
            </a:solidFill>
            <a:prstDash val="sysDot"/>
            <a:miter lim="800000"/>
            <a:headEnd/>
            <a:tailEnd/>
          </a:ln>
        </p:spPr>
        <p:txBody>
          <a:bodyPr wrap="none" anchor="ctr"/>
          <a:lstStyle/>
          <a:p>
            <a:pPr eaLnBrk="0" hangingPunct="0"/>
            <a:endParaRPr lang="en-US"/>
          </a:p>
        </p:txBody>
      </p:sp>
      <p:sp>
        <p:nvSpPr>
          <p:cNvPr id="206855" name="Rectangle 160"/>
          <p:cNvSpPr>
            <a:spLocks noGrp="1" noChangeArrowheads="1"/>
          </p:cNvSpPr>
          <p:nvPr>
            <p:ph type="title"/>
          </p:nvPr>
        </p:nvSpPr>
        <p:spPr/>
        <p:txBody>
          <a:bodyPr/>
          <a:lstStyle/>
          <a:p>
            <a:r>
              <a:rPr lang="en-US" smtClean="0">
                <a:ea typeface="ＭＳ Ｐゴシック" pitchFamily="34" charset="-128"/>
              </a:rPr>
              <a:t>Forget any components?</a:t>
            </a:r>
          </a:p>
        </p:txBody>
      </p:sp>
      <p:pic>
        <p:nvPicPr>
          <p:cNvPr id="206856" name="Picture 177" descr="Computer-Network-System.gif"/>
          <p:cNvPicPr>
            <a:picLocks noChangeAspect="1"/>
          </p:cNvPicPr>
          <p:nvPr/>
        </p:nvPicPr>
        <p:blipFill>
          <a:blip r:embed="rId3" cstate="print"/>
          <a:srcRect/>
          <a:stretch>
            <a:fillRect/>
          </a:stretch>
        </p:blipFill>
        <p:spPr bwMode="auto">
          <a:xfrm>
            <a:off x="1338263" y="1119188"/>
            <a:ext cx="6467475" cy="4619625"/>
          </a:xfrm>
          <a:prstGeom prst="rect">
            <a:avLst/>
          </a:prstGeom>
          <a:noFill/>
          <a:ln w="9525">
            <a:noFill/>
            <a:miter lim="800000"/>
            <a:headEnd/>
            <a:tailEnd/>
          </a:ln>
        </p:spPr>
      </p:pic>
      <p:pic>
        <p:nvPicPr>
          <p:cNvPr id="206857" name="Picture 178" descr="Blackberry.jpg"/>
          <p:cNvPicPr>
            <a:picLocks noChangeAspect="1"/>
          </p:cNvPicPr>
          <p:nvPr/>
        </p:nvPicPr>
        <p:blipFill>
          <a:blip r:embed="rId4" cstate="print"/>
          <a:srcRect/>
          <a:stretch>
            <a:fillRect/>
          </a:stretch>
        </p:blipFill>
        <p:spPr bwMode="auto">
          <a:xfrm>
            <a:off x="1371600" y="4191000"/>
            <a:ext cx="1828800" cy="2271713"/>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a:xfrm>
            <a:off x="457200" y="457200"/>
            <a:ext cx="8001000" cy="1066800"/>
          </a:xfrm>
        </p:spPr>
        <p:txBody>
          <a:bodyPr/>
          <a:lstStyle/>
          <a:p>
            <a:r>
              <a:rPr lang="en-US" smtClean="0">
                <a:ea typeface="ＭＳ Ｐゴシック" pitchFamily="34" charset="-128"/>
              </a:rPr>
              <a:t>Follow through!</a:t>
            </a:r>
          </a:p>
        </p:txBody>
      </p:sp>
      <p:sp>
        <p:nvSpPr>
          <p:cNvPr id="24582" name="Rectangle 3"/>
          <p:cNvSpPr>
            <a:spLocks noGrp="1" noChangeArrowheads="1"/>
          </p:cNvSpPr>
          <p:nvPr>
            <p:ph type="body" sz="half" idx="1"/>
          </p:nvPr>
        </p:nvSpPr>
        <p:spPr>
          <a:xfrm>
            <a:off x="381000" y="1143000"/>
            <a:ext cx="3810000" cy="3127375"/>
          </a:xfrm>
        </p:spPr>
        <p:txBody>
          <a:bodyPr/>
          <a:lstStyle/>
          <a:p>
            <a:r>
              <a:rPr lang="en-US" sz="2800" b="0" smtClean="0">
                <a:ea typeface="ＭＳ Ｐゴシック" pitchFamily="34" charset="-128"/>
              </a:rPr>
              <a:t>Gather and review Audit Trails that are applicable</a:t>
            </a:r>
          </a:p>
          <a:p>
            <a:pPr lvl="1"/>
            <a:r>
              <a:rPr lang="en-US" sz="2400" b="0" smtClean="0">
                <a:ea typeface="ＭＳ Ｐゴシック" pitchFamily="34" charset="-128"/>
              </a:rPr>
              <a:t>Paper</a:t>
            </a:r>
          </a:p>
          <a:p>
            <a:pPr lvl="1"/>
            <a:r>
              <a:rPr lang="en-US" sz="2400" b="0" smtClean="0">
                <a:ea typeface="ＭＳ Ｐゴシック" pitchFamily="34" charset="-128"/>
              </a:rPr>
              <a:t>Electronic</a:t>
            </a:r>
          </a:p>
          <a:p>
            <a:r>
              <a:rPr lang="en-US" sz="2800" b="0" smtClean="0">
                <a:ea typeface="ＭＳ Ｐゴシック" pitchFamily="34" charset="-128"/>
              </a:rPr>
              <a:t>Interview all people known to be involved</a:t>
            </a:r>
          </a:p>
        </p:txBody>
      </p:sp>
      <p:graphicFrame>
        <p:nvGraphicFramePr>
          <p:cNvPr id="24580" name="Object 4"/>
          <p:cNvGraphicFramePr>
            <a:graphicFrameLocks noChangeAspect="1"/>
          </p:cNvGraphicFramePr>
          <p:nvPr>
            <p:ph type="clipArt" sz="half" idx="2"/>
          </p:nvPr>
        </p:nvGraphicFramePr>
        <p:xfrm>
          <a:off x="4572000" y="838200"/>
          <a:ext cx="3810000" cy="3435350"/>
        </p:xfrm>
        <a:graphic>
          <a:graphicData uri="http://schemas.openxmlformats.org/presentationml/2006/ole">
            <p:oleObj spid="_x0000_s24580" name="Clip" r:id="rId4" imgW="3717925" imgH="3352800" progId="">
              <p:embed/>
            </p:oleObj>
          </a:graphicData>
        </a:graphic>
      </p:graphicFrame>
      <p:sp>
        <p:nvSpPr>
          <p:cNvPr id="6" name="TextBox 5"/>
          <p:cNvSpPr txBox="1"/>
          <p:nvPr/>
        </p:nvSpPr>
        <p:spPr>
          <a:xfrm>
            <a:off x="381000" y="4267200"/>
            <a:ext cx="8458200" cy="1631950"/>
          </a:xfrm>
          <a:prstGeom prst="rect">
            <a:avLst/>
          </a:prstGeom>
          <a:noFill/>
        </p:spPr>
        <p:txBody>
          <a:bodyPr>
            <a:spAutoFit/>
          </a:bodyPr>
          <a:lstStyle/>
          <a:p>
            <a:pPr eaLnBrk="0" hangingPunct="0">
              <a:defRPr/>
            </a:pPr>
            <a:r>
              <a:rPr lang="en-US" sz="2800" b="1" dirty="0">
                <a:solidFill>
                  <a:schemeClr val="bg2"/>
                </a:solidFill>
                <a:latin typeface="+mj-lt"/>
              </a:rPr>
              <a:t>   </a:t>
            </a:r>
            <a:r>
              <a:rPr lang="en-US" sz="2800" dirty="0">
                <a:solidFill>
                  <a:schemeClr val="bg2"/>
                </a:solidFill>
                <a:latin typeface="+mj-lt"/>
              </a:rPr>
              <a:t>- </a:t>
            </a:r>
            <a:r>
              <a:rPr lang="en-US" b="1" u="sng" dirty="0">
                <a:solidFill>
                  <a:schemeClr val="bg2"/>
                </a:solidFill>
                <a:latin typeface="+mj-lt"/>
              </a:rPr>
              <a:t>Note</a:t>
            </a:r>
            <a:r>
              <a:rPr lang="en-US" dirty="0">
                <a:solidFill>
                  <a:schemeClr val="bg2"/>
                </a:solidFill>
                <a:latin typeface="+mj-lt"/>
              </a:rPr>
              <a:t>…Do Not use email to communicate the “Who,  </a:t>
            </a:r>
          </a:p>
          <a:p>
            <a:pPr eaLnBrk="0" hangingPunct="0">
              <a:defRPr/>
            </a:pPr>
            <a:r>
              <a:rPr lang="en-US" dirty="0">
                <a:solidFill>
                  <a:schemeClr val="bg2"/>
                </a:solidFill>
                <a:latin typeface="+mj-lt"/>
              </a:rPr>
              <a:t>      What, When, Where, Why, How” except for reporting      </a:t>
            </a:r>
          </a:p>
          <a:p>
            <a:pPr eaLnBrk="0" hangingPunct="0">
              <a:defRPr/>
            </a:pPr>
            <a:r>
              <a:rPr lang="en-US" dirty="0">
                <a:solidFill>
                  <a:schemeClr val="bg2"/>
                </a:solidFill>
                <a:latin typeface="+mj-lt"/>
              </a:rPr>
              <a:t>      requirements to DSS/Customer or others involved, (i.e.     </a:t>
            </a:r>
          </a:p>
          <a:p>
            <a:pPr eaLnBrk="0" hangingPunct="0">
              <a:defRPr/>
            </a:pPr>
            <a:r>
              <a:rPr lang="en-US" dirty="0">
                <a:solidFill>
                  <a:schemeClr val="bg2"/>
                </a:solidFill>
                <a:latin typeface="+mj-lt"/>
              </a:rPr>
              <a:t>      other contractors)</a:t>
            </a:r>
          </a:p>
        </p:txBody>
      </p: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Rectangle 2"/>
          <p:cNvSpPr>
            <a:spLocks noGrp="1" noChangeArrowheads="1"/>
          </p:cNvSpPr>
          <p:nvPr>
            <p:ph type="title"/>
          </p:nvPr>
        </p:nvSpPr>
        <p:spPr>
          <a:xfrm>
            <a:off x="457200" y="457200"/>
            <a:ext cx="8001000" cy="1066800"/>
          </a:xfrm>
        </p:spPr>
        <p:txBody>
          <a:bodyPr/>
          <a:lstStyle/>
          <a:p>
            <a:r>
              <a:rPr lang="en-US" dirty="0" smtClean="0">
                <a:ea typeface="ＭＳ Ｐゴシック" pitchFamily="34" charset="-128"/>
              </a:rPr>
              <a:t>Prepare Final Report</a:t>
            </a:r>
          </a:p>
        </p:txBody>
      </p:sp>
      <p:sp>
        <p:nvSpPr>
          <p:cNvPr id="210946" name="Rectangle 3"/>
          <p:cNvSpPr>
            <a:spLocks noGrp="1" noChangeArrowheads="1"/>
          </p:cNvSpPr>
          <p:nvPr>
            <p:ph type="body" sz="half" idx="1"/>
          </p:nvPr>
        </p:nvSpPr>
        <p:spPr>
          <a:xfrm>
            <a:off x="685800" y="1676400"/>
            <a:ext cx="4300538" cy="3274743"/>
          </a:xfrm>
        </p:spPr>
        <p:txBody>
          <a:bodyPr/>
          <a:lstStyle/>
          <a:p>
            <a:r>
              <a:rPr lang="en-US" sz="2800" dirty="0" smtClean="0">
                <a:ea typeface="ＭＳ Ｐゴシック" pitchFamily="34" charset="-128"/>
              </a:rPr>
              <a:t>Write and submit the final report (Paragraph 1-303c, NISPOM)</a:t>
            </a:r>
          </a:p>
          <a:p>
            <a:endParaRPr lang="en-US" sz="2800" dirty="0" smtClean="0">
              <a:ea typeface="ＭＳ Ｐゴシック" pitchFamily="34" charset="-128"/>
            </a:endParaRPr>
          </a:p>
          <a:p>
            <a:r>
              <a:rPr lang="en-US" sz="2800" dirty="0" smtClean="0">
                <a:ea typeface="ＭＳ Ｐゴシック" pitchFamily="34" charset="-128"/>
              </a:rPr>
              <a:t>Due within 15 days of notification of spill</a:t>
            </a:r>
          </a:p>
          <a:p>
            <a:endParaRPr lang="en-US" sz="2800" dirty="0" smtClean="0">
              <a:ea typeface="ＭＳ Ｐゴシック" pitchFamily="34" charset="-128"/>
            </a:endParaRPr>
          </a:p>
        </p:txBody>
      </p:sp>
      <p:pic>
        <p:nvPicPr>
          <p:cNvPr id="210947" name="Picture 4"/>
          <p:cNvPicPr>
            <a:picLocks noGrp="1" noChangeAspect="1" noChangeArrowheads="1"/>
          </p:cNvPicPr>
          <p:nvPr>
            <p:ph type="clipArt" sz="half" idx="2"/>
          </p:nvPr>
        </p:nvPicPr>
        <p:blipFill>
          <a:blip r:embed="rId3" cstate="print"/>
          <a:srcRect/>
          <a:stretch>
            <a:fillRect/>
          </a:stretch>
        </p:blipFill>
        <p:spPr>
          <a:xfrm>
            <a:off x="5481638" y="2057400"/>
            <a:ext cx="2143125" cy="4114800"/>
          </a:xfrm>
        </p:spPr>
      </p:pic>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6" name="Title 1"/>
          <p:cNvSpPr>
            <a:spLocks noGrp="1"/>
          </p:cNvSpPr>
          <p:nvPr>
            <p:ph type="title"/>
          </p:nvPr>
        </p:nvSpPr>
        <p:spPr/>
        <p:txBody>
          <a:bodyPr/>
          <a:lstStyle/>
          <a:p>
            <a:r>
              <a:rPr lang="en-US" dirty="0" smtClean="0">
                <a:ea typeface="ＭＳ Ｐゴシック" pitchFamily="34" charset="-128"/>
              </a:rPr>
              <a:t>Sample Administrative Inquiry</a:t>
            </a:r>
          </a:p>
        </p:txBody>
      </p:sp>
      <p:pic>
        <p:nvPicPr>
          <p:cNvPr id="79878" name="Picture 6"/>
          <p:cNvPicPr>
            <a:picLocks noGrp="1" noChangeAspect="1" noChangeArrowheads="1"/>
          </p:cNvPicPr>
          <p:nvPr>
            <p:ph idx="1"/>
          </p:nvPr>
        </p:nvPicPr>
        <p:blipFill>
          <a:blip r:embed="rId2" cstate="print"/>
          <a:srcRect/>
          <a:stretch>
            <a:fillRect/>
          </a:stretch>
        </p:blipFill>
        <p:spPr bwMode="auto">
          <a:xfrm>
            <a:off x="457200" y="1143000"/>
            <a:ext cx="3915696" cy="4114800"/>
          </a:xfrm>
          <a:prstGeom prst="rect">
            <a:avLst/>
          </a:prstGeom>
          <a:noFill/>
          <a:ln w="9525">
            <a:solidFill>
              <a:schemeClr val="tx1"/>
            </a:solidFill>
            <a:miter lim="800000"/>
            <a:headEnd/>
            <a:tailEnd/>
          </a:ln>
        </p:spPr>
      </p:pic>
      <p:pic>
        <p:nvPicPr>
          <p:cNvPr id="4" name="Picture 5"/>
          <p:cNvPicPr>
            <a:picLocks noChangeAspect="1" noChangeArrowheads="1"/>
          </p:cNvPicPr>
          <p:nvPr/>
        </p:nvPicPr>
        <p:blipFill>
          <a:blip r:embed="rId3" cstate="print"/>
          <a:srcRect/>
          <a:stretch>
            <a:fillRect/>
          </a:stretch>
        </p:blipFill>
        <p:spPr bwMode="auto">
          <a:xfrm>
            <a:off x="1371600" y="1600200"/>
            <a:ext cx="3977640" cy="4419600"/>
          </a:xfrm>
          <a:prstGeom prst="rect">
            <a:avLst/>
          </a:prstGeom>
          <a:noFill/>
          <a:ln w="9525">
            <a:solidFill>
              <a:schemeClr val="tx1"/>
            </a:solidFill>
            <a:miter lim="800000"/>
            <a:headEnd/>
            <a:tailEnd/>
          </a:ln>
        </p:spPr>
      </p:pic>
      <p:pic>
        <p:nvPicPr>
          <p:cNvPr id="5" name="Picture 6"/>
          <p:cNvPicPr>
            <a:picLocks noChangeAspect="1" noChangeArrowheads="1"/>
          </p:cNvPicPr>
          <p:nvPr/>
        </p:nvPicPr>
        <p:blipFill>
          <a:blip r:embed="rId4" cstate="print"/>
          <a:srcRect/>
          <a:stretch>
            <a:fillRect/>
          </a:stretch>
        </p:blipFill>
        <p:spPr bwMode="auto">
          <a:xfrm>
            <a:off x="2895600" y="1905000"/>
            <a:ext cx="4343400" cy="4038600"/>
          </a:xfrm>
          <a:prstGeom prst="rect">
            <a:avLst/>
          </a:prstGeom>
          <a:noFill/>
          <a:ln w="9525">
            <a:solidFill>
              <a:schemeClr val="tx1"/>
            </a:solidFill>
            <a:miter lim="800000"/>
            <a:headEnd/>
            <a:tailEnd/>
          </a:ln>
        </p:spPr>
      </p:pic>
      <p:pic>
        <p:nvPicPr>
          <p:cNvPr id="74753" name="Picture 1"/>
          <p:cNvPicPr>
            <a:picLocks noChangeAspect="1" noChangeArrowheads="1"/>
          </p:cNvPicPr>
          <p:nvPr/>
        </p:nvPicPr>
        <p:blipFill>
          <a:blip r:embed="rId5" cstate="print"/>
          <a:srcRect/>
          <a:stretch>
            <a:fillRect/>
          </a:stretch>
        </p:blipFill>
        <p:spPr bwMode="auto">
          <a:xfrm>
            <a:off x="3352800" y="2514600"/>
            <a:ext cx="4724400" cy="3170756"/>
          </a:xfrm>
          <a:prstGeom prst="rect">
            <a:avLst/>
          </a:prstGeom>
          <a:noFill/>
          <a:ln w="9525">
            <a:noFill/>
            <a:miter lim="800000"/>
            <a:headEnd/>
            <a:tailEnd/>
          </a:ln>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9878"/>
                                        </p:tgtEl>
                                        <p:attrNameLst>
                                          <p:attrName>style.visibility</p:attrName>
                                        </p:attrNameLst>
                                      </p:cBhvr>
                                      <p:to>
                                        <p:strVal val="visible"/>
                                      </p:to>
                                    </p:set>
                                    <p:animEffect transition="in" filter="fade">
                                      <p:cBhvr>
                                        <p:cTn id="7" dur="2000"/>
                                        <p:tgtEl>
                                          <p:spTgt spid="7987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4753"/>
                                        </p:tgtEl>
                                        <p:attrNameLst>
                                          <p:attrName>style.visibility</p:attrName>
                                        </p:attrNameLst>
                                      </p:cBhvr>
                                      <p:to>
                                        <p:strVal val="visible"/>
                                      </p:to>
                                    </p:set>
                                    <p:animEffect transition="in" filter="fade">
                                      <p:cBhvr>
                                        <p:cTn id="22" dur="2000"/>
                                        <p:tgtEl>
                                          <p:spTgt spid="747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09" name="Rectangle 2"/>
          <p:cNvSpPr>
            <a:spLocks noGrp="1" noChangeArrowheads="1"/>
          </p:cNvSpPr>
          <p:nvPr>
            <p:ph type="title"/>
          </p:nvPr>
        </p:nvSpPr>
        <p:spPr/>
        <p:txBody>
          <a:bodyPr/>
          <a:lstStyle/>
          <a:p>
            <a:r>
              <a:rPr lang="en-US" dirty="0" smtClean="0">
                <a:ea typeface="ＭＳ Ｐゴシック" pitchFamily="34" charset="-128"/>
              </a:rPr>
              <a:t>Final Actions</a:t>
            </a:r>
          </a:p>
        </p:txBody>
      </p:sp>
      <p:sp>
        <p:nvSpPr>
          <p:cNvPr id="222210" name="Rectangle 3"/>
          <p:cNvSpPr>
            <a:spLocks noGrp="1" noChangeArrowheads="1"/>
          </p:cNvSpPr>
          <p:nvPr>
            <p:ph type="body" sz="half" idx="1"/>
          </p:nvPr>
        </p:nvSpPr>
        <p:spPr>
          <a:xfrm>
            <a:off x="685800" y="990600"/>
            <a:ext cx="5867400" cy="3188565"/>
          </a:xfrm>
        </p:spPr>
        <p:txBody>
          <a:bodyPr/>
          <a:lstStyle/>
          <a:p>
            <a:r>
              <a:rPr lang="en-US" sz="2800" dirty="0" smtClean="0">
                <a:ea typeface="ＭＳ Ｐゴシック" pitchFamily="34" charset="-128"/>
              </a:rPr>
              <a:t>Request they provide additional cleanup steps within 30 days</a:t>
            </a:r>
          </a:p>
          <a:p>
            <a:r>
              <a:rPr lang="en-US" sz="2800" dirty="0" smtClean="0">
                <a:ea typeface="ＭＳ Ｐゴシック" pitchFamily="34" charset="-128"/>
              </a:rPr>
              <a:t>Send details to government customer to include cleanup action</a:t>
            </a:r>
          </a:p>
          <a:p>
            <a:r>
              <a:rPr lang="en-US" sz="2800" dirty="0" smtClean="0">
                <a:ea typeface="ＭＳ Ｐゴシック" pitchFamily="34" charset="-128"/>
              </a:rPr>
              <a:t>Include hardware and operating system platforms</a:t>
            </a:r>
          </a:p>
        </p:txBody>
      </p:sp>
      <p:pic>
        <p:nvPicPr>
          <p:cNvPr id="222211" name="Picture 4"/>
          <p:cNvPicPr>
            <a:picLocks noGrp="1" noChangeAspect="1" noChangeArrowheads="1"/>
          </p:cNvPicPr>
          <p:nvPr>
            <p:ph type="clipArt" sz="half" idx="2"/>
          </p:nvPr>
        </p:nvPicPr>
        <p:blipFill>
          <a:blip r:embed="rId3" cstate="print"/>
          <a:srcRect/>
          <a:stretch>
            <a:fillRect/>
          </a:stretch>
        </p:blipFill>
        <p:spPr>
          <a:xfrm>
            <a:off x="6629400" y="1905000"/>
            <a:ext cx="2144713" cy="4114800"/>
          </a:xfrm>
        </p:spPr>
      </p:pic>
      <p:sp>
        <p:nvSpPr>
          <p:cNvPr id="5" name="Rectangle 4"/>
          <p:cNvSpPr/>
          <p:nvPr/>
        </p:nvSpPr>
        <p:spPr>
          <a:xfrm>
            <a:off x="1066800" y="4876800"/>
            <a:ext cx="5105400" cy="1446550"/>
          </a:xfrm>
          <a:prstGeom prst="rect">
            <a:avLst/>
          </a:prstGeom>
        </p:spPr>
        <p:txBody>
          <a:bodyPr wrap="square">
            <a:spAutoFit/>
          </a:bodyPr>
          <a:lstStyle/>
          <a:p>
            <a:r>
              <a:rPr lang="en-US" b="1" i="1" dirty="0" smtClean="0">
                <a:solidFill>
                  <a:srgbClr val="00B050"/>
                </a:solidFill>
                <a:ea typeface="ＭＳ Ｐゴシック" pitchFamily="34" charset="-128"/>
              </a:rPr>
              <a:t>“Create your data spill / incident plan prior to experiencing a data spill, for if you fail to plan, your plan will fail!”  </a:t>
            </a:r>
          </a:p>
          <a:p>
            <a:pPr algn="r"/>
            <a:r>
              <a:rPr lang="en-US" sz="1600" b="1" i="1" dirty="0" smtClean="0">
                <a:solidFill>
                  <a:srgbClr val="00B050"/>
                </a:solidFill>
                <a:ea typeface="ＭＳ Ｐゴシック" pitchFamily="34" charset="-128"/>
              </a:rPr>
              <a:t>~  Anonymous </a:t>
            </a:r>
            <a:r>
              <a:rPr lang="en-US" sz="1600" b="1" dirty="0" smtClean="0">
                <a:solidFill>
                  <a:srgbClr val="00B050"/>
                </a:solidFill>
                <a:ea typeface="ＭＳ Ｐゴシック" pitchFamily="34" charset="-128"/>
              </a:rPr>
              <a:t>ISSM</a:t>
            </a:r>
            <a:endParaRPr lang="en-US" b="1" dirty="0"/>
          </a:p>
        </p:txBody>
      </p:sp>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p:txBody>
          <a:bodyPr/>
          <a:lstStyle/>
          <a:p>
            <a:r>
              <a:rPr lang="en-US" smtClean="0">
                <a:ea typeface="ＭＳ Ｐゴシック" pitchFamily="34" charset="-128"/>
              </a:rPr>
              <a:t>Follow available guidance!</a:t>
            </a:r>
          </a:p>
        </p:txBody>
      </p:sp>
      <p:sp>
        <p:nvSpPr>
          <p:cNvPr id="26630" name="Rectangle 3"/>
          <p:cNvSpPr>
            <a:spLocks noGrp="1" noChangeArrowheads="1"/>
          </p:cNvSpPr>
          <p:nvPr>
            <p:ph type="body" sz="half" idx="1"/>
          </p:nvPr>
        </p:nvSpPr>
        <p:spPr>
          <a:xfrm>
            <a:off x="609600" y="990600"/>
            <a:ext cx="5638800" cy="5897563"/>
          </a:xfrm>
        </p:spPr>
        <p:txBody>
          <a:bodyPr/>
          <a:lstStyle/>
          <a:p>
            <a:r>
              <a:rPr lang="en-US" dirty="0" smtClean="0">
                <a:ea typeface="ＭＳ Ｐゴシック" pitchFamily="34" charset="-128"/>
              </a:rPr>
              <a:t>NISPOM Admin Inquiry (AI) Report Requirements (Paragraph 1-303) </a:t>
            </a:r>
          </a:p>
          <a:p>
            <a:pPr lvl="1"/>
            <a:r>
              <a:rPr lang="en-US" dirty="0" smtClean="0">
                <a:ea typeface="ＭＳ Ｐゴシック" pitchFamily="34" charset="-128"/>
              </a:rPr>
              <a:t>http://www.dss.mil/documents/odaa/nispom2006-5220.pdf</a:t>
            </a:r>
            <a:br>
              <a:rPr lang="en-US" dirty="0" smtClean="0">
                <a:ea typeface="ＭＳ Ｐゴシック" pitchFamily="34" charset="-128"/>
              </a:rPr>
            </a:br>
            <a:endParaRPr lang="en-US" dirty="0" smtClean="0">
              <a:ea typeface="ＭＳ Ｐゴシック" pitchFamily="34" charset="-128"/>
            </a:endParaRPr>
          </a:p>
          <a:p>
            <a:r>
              <a:rPr lang="en-US" dirty="0" smtClean="0">
                <a:ea typeface="ＭＳ Ｐゴシック" pitchFamily="34" charset="-128"/>
              </a:rPr>
              <a:t>DSS Guidance for Conducting an AI</a:t>
            </a:r>
          </a:p>
          <a:p>
            <a:pPr lvl="1"/>
            <a:r>
              <a:rPr lang="en-US" dirty="0" smtClean="0">
                <a:ea typeface="ＭＳ Ｐゴシック" pitchFamily="34" charset="-128"/>
              </a:rPr>
              <a:t>http://www.dss.mil/documents/cdse/ai-job-aid-for-industry.pdf</a:t>
            </a:r>
            <a:br>
              <a:rPr lang="en-US" dirty="0" smtClean="0">
                <a:ea typeface="ＭＳ Ｐゴシック" pitchFamily="34" charset="-128"/>
              </a:rPr>
            </a:br>
            <a:endParaRPr lang="en-US" dirty="0" smtClean="0">
              <a:ea typeface="ＭＳ Ｐゴシック" pitchFamily="34" charset="-128"/>
            </a:endParaRPr>
          </a:p>
          <a:p>
            <a:r>
              <a:rPr lang="en-US" dirty="0" smtClean="0">
                <a:ea typeface="ＭＳ Ｐゴシック" pitchFamily="34" charset="-128"/>
              </a:rPr>
              <a:t>Clearing and Sanitization Matrix </a:t>
            </a:r>
          </a:p>
          <a:p>
            <a:pPr lvl="1"/>
            <a:r>
              <a:rPr lang="en-US" dirty="0" smtClean="0">
                <a:ea typeface="ＭＳ Ｐゴシック" pitchFamily="34" charset="-128"/>
              </a:rPr>
              <a:t>ISFO Process Manual Rev. 3 2011.1 (to order the manual, go to:  http://www.dss.mil/isp/odaa/request.html)</a:t>
            </a:r>
          </a:p>
          <a:p>
            <a:pPr lvl="1"/>
            <a:endParaRPr lang="en-US" dirty="0" smtClean="0">
              <a:ea typeface="ＭＳ Ｐゴシック" pitchFamily="34" charset="-128"/>
            </a:endParaRPr>
          </a:p>
          <a:p>
            <a:endParaRPr lang="en-US" dirty="0" smtClean="0">
              <a:ea typeface="ＭＳ Ｐゴシック" pitchFamily="34" charset="-128"/>
            </a:endParaRPr>
          </a:p>
          <a:p>
            <a:endParaRPr lang="en-US" dirty="0" smtClean="0">
              <a:ea typeface="ＭＳ Ｐゴシック" pitchFamily="34" charset="-128"/>
            </a:endParaRPr>
          </a:p>
        </p:txBody>
      </p:sp>
      <p:graphicFrame>
        <p:nvGraphicFramePr>
          <p:cNvPr id="26628" name="Object 4"/>
          <p:cNvGraphicFramePr>
            <a:graphicFrameLocks/>
          </p:cNvGraphicFramePr>
          <p:nvPr>
            <p:ph type="clipArt" sz="half" idx="2"/>
          </p:nvPr>
        </p:nvGraphicFramePr>
        <p:xfrm>
          <a:off x="6172200" y="1143000"/>
          <a:ext cx="2667000" cy="3013075"/>
        </p:xfrm>
        <a:graphic>
          <a:graphicData uri="http://schemas.openxmlformats.org/presentationml/2006/ole">
            <p:oleObj spid="_x0000_s26628" name="Clip" r:id="rId4" imgW="4937760" imgH="4454280" progId="">
              <p:embed/>
            </p:oleObj>
          </a:graphicData>
        </a:graphic>
      </p:graphicFrame>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89" name="Title 1"/>
          <p:cNvSpPr>
            <a:spLocks noGrp="1"/>
          </p:cNvSpPr>
          <p:nvPr>
            <p:ph type="title"/>
          </p:nvPr>
        </p:nvSpPr>
        <p:spPr/>
        <p:txBody>
          <a:bodyPr/>
          <a:lstStyle/>
          <a:p>
            <a:r>
              <a:rPr lang="en-US" dirty="0" smtClean="0">
                <a:ea typeface="ＭＳ Ｐゴシック" pitchFamily="34" charset="-128"/>
              </a:rPr>
              <a:t>Overwrite utilities programs</a:t>
            </a:r>
          </a:p>
        </p:txBody>
      </p:sp>
      <p:sp>
        <p:nvSpPr>
          <p:cNvPr id="217090" name="Text Placeholder 4"/>
          <p:cNvSpPr>
            <a:spLocks noGrp="1"/>
          </p:cNvSpPr>
          <p:nvPr>
            <p:ph type="body" sz="half" idx="3"/>
          </p:nvPr>
        </p:nvSpPr>
        <p:spPr>
          <a:xfrm>
            <a:off x="533400" y="1066800"/>
            <a:ext cx="7772400" cy="2979277"/>
          </a:xfrm>
        </p:spPr>
        <p:txBody>
          <a:bodyPr/>
          <a:lstStyle/>
          <a:p>
            <a:r>
              <a:rPr lang="en-US" dirty="0" smtClean="0">
                <a:ea typeface="ＭＳ Ｐゴシック" pitchFamily="34" charset="-128"/>
              </a:rPr>
              <a:t>Determine types of devices and operating systems involved. </a:t>
            </a:r>
          </a:p>
          <a:p>
            <a:r>
              <a:rPr lang="en-US" dirty="0" smtClean="0">
                <a:ea typeface="ＭＳ Ｐゴシック" pitchFamily="34" charset="-128"/>
              </a:rPr>
              <a:t>Locate (acquire) approved overwrite utilities to sanitize the suspect data from systems</a:t>
            </a:r>
          </a:p>
          <a:p>
            <a:pPr lvl="1"/>
            <a:r>
              <a:rPr lang="en-US" dirty="0" smtClean="0">
                <a:ea typeface="ＭＳ Ｐゴシック" pitchFamily="34" charset="-128"/>
              </a:rPr>
              <a:t>Contact your DSS ISSP or the Data Owner if you require additional information on how to sanitize the affected media. </a:t>
            </a:r>
          </a:p>
          <a:p>
            <a:endParaRPr lang="en-US" dirty="0" smtClean="0">
              <a:solidFill>
                <a:schemeClr val="tx1"/>
              </a:solidFill>
              <a:ea typeface="ＭＳ Ｐゴシック" pitchFamily="34" charset="-128"/>
            </a:endParaRPr>
          </a:p>
        </p:txBody>
      </p:sp>
      <p:sp>
        <p:nvSpPr>
          <p:cNvPr id="4" name="Rectangle 3"/>
          <p:cNvSpPr/>
          <p:nvPr/>
        </p:nvSpPr>
        <p:spPr>
          <a:xfrm>
            <a:off x="838200" y="4953000"/>
            <a:ext cx="7848600" cy="646331"/>
          </a:xfrm>
          <a:prstGeom prst="rect">
            <a:avLst/>
          </a:prstGeom>
        </p:spPr>
        <p:txBody>
          <a:bodyPr wrap="square">
            <a:spAutoFit/>
          </a:bodyPr>
          <a:lstStyle/>
          <a:p>
            <a:r>
              <a:rPr lang="en-US" sz="1800" dirty="0" smtClean="0">
                <a:solidFill>
                  <a:srgbClr val="00B050"/>
                </a:solidFill>
                <a:ea typeface="ＭＳ Ｐゴシック" pitchFamily="34" charset="-128"/>
              </a:rPr>
              <a:t>Administrative Inquiry (AI) Guidelines for Information Systems (IS) https://enrol.dss.mil/courseware/is201docs/AI_Guide_Nonaccredited_IS.pdf</a:t>
            </a:r>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3" name="Rectangle 2"/>
          <p:cNvSpPr>
            <a:spLocks noChangeArrowheads="1"/>
          </p:cNvSpPr>
          <p:nvPr/>
        </p:nvSpPr>
        <p:spPr bwMode="auto">
          <a:xfrm>
            <a:off x="431800" y="6229350"/>
            <a:ext cx="1905000" cy="457200"/>
          </a:xfrm>
          <a:prstGeom prst="rect">
            <a:avLst/>
          </a:prstGeom>
          <a:noFill/>
          <a:ln w="12700">
            <a:noFill/>
            <a:miter lim="800000"/>
            <a:headEnd/>
            <a:tailEnd/>
          </a:ln>
        </p:spPr>
        <p:txBody>
          <a:bodyPr wrap="none" anchor="ctr"/>
          <a:lstStyle/>
          <a:p>
            <a:pPr eaLnBrk="0" hangingPunct="0"/>
            <a:endParaRPr lang="en-US"/>
          </a:p>
        </p:txBody>
      </p:sp>
      <p:sp>
        <p:nvSpPr>
          <p:cNvPr id="218114" name="Rectangle 3"/>
          <p:cNvSpPr>
            <a:spLocks noChangeArrowheads="1"/>
          </p:cNvSpPr>
          <p:nvPr/>
        </p:nvSpPr>
        <p:spPr bwMode="auto">
          <a:xfrm>
            <a:off x="3124200" y="6229350"/>
            <a:ext cx="2895600" cy="457200"/>
          </a:xfrm>
          <a:prstGeom prst="rect">
            <a:avLst/>
          </a:prstGeom>
          <a:noFill/>
          <a:ln w="12700">
            <a:noFill/>
            <a:miter lim="800000"/>
            <a:headEnd/>
            <a:tailEnd/>
          </a:ln>
        </p:spPr>
        <p:txBody>
          <a:bodyPr wrap="none" anchor="ctr"/>
          <a:lstStyle/>
          <a:p>
            <a:pPr eaLnBrk="0" hangingPunct="0"/>
            <a:endParaRPr lang="en-US"/>
          </a:p>
        </p:txBody>
      </p:sp>
      <p:sp>
        <p:nvSpPr>
          <p:cNvPr id="218115" name="Rectangle 4"/>
          <p:cNvSpPr>
            <a:spLocks noGrp="1" noChangeArrowheads="1"/>
          </p:cNvSpPr>
          <p:nvPr>
            <p:ph type="body" sz="half" idx="1"/>
          </p:nvPr>
        </p:nvSpPr>
        <p:spPr>
          <a:xfrm>
            <a:off x="609600" y="1295400"/>
            <a:ext cx="8077200" cy="3118290"/>
          </a:xfrm>
        </p:spPr>
        <p:txBody>
          <a:bodyPr lIns="90488" tIns="44450" rIns="90488" bIns="44450"/>
          <a:lstStyle/>
          <a:p>
            <a:r>
              <a:rPr lang="en-US" u="sng" dirty="0" smtClean="0">
                <a:ea typeface="ＭＳ Ｐゴシック" pitchFamily="34" charset="-128"/>
                <a:hlinkClick r:id="rId3"/>
              </a:rPr>
              <a:t>NIST</a:t>
            </a:r>
            <a:r>
              <a:rPr lang="en-US" u="sng" dirty="0" smtClean="0">
                <a:ea typeface="ＭＳ Ｐゴシック" pitchFamily="34" charset="-128"/>
              </a:rPr>
              <a:t> </a:t>
            </a:r>
            <a:r>
              <a:rPr lang="en-US" u="sng" dirty="0" smtClean="0">
                <a:ea typeface="ＭＳ Ｐゴシック" pitchFamily="34" charset="-128"/>
                <a:hlinkClick r:id="rId4"/>
              </a:rPr>
              <a:t>Common Criteria (Sensitive Data Protection)</a:t>
            </a:r>
            <a:endParaRPr lang="en-US" u="sng" dirty="0" smtClean="0">
              <a:ea typeface="ＭＳ Ｐゴシック" pitchFamily="34" charset="-128"/>
            </a:endParaRPr>
          </a:p>
          <a:p>
            <a:r>
              <a:rPr lang="en-US" u="sng" dirty="0" smtClean="0">
                <a:ea typeface="ＭＳ Ｐゴシック" pitchFamily="34" charset="-128"/>
              </a:rPr>
              <a:t>Sun’s “Purge” </a:t>
            </a:r>
            <a:r>
              <a:rPr lang="en-US" dirty="0" smtClean="0">
                <a:ea typeface="ＭＳ Ｐゴシック" pitchFamily="34" charset="-128"/>
              </a:rPr>
              <a:t>( Part of the O/S)</a:t>
            </a:r>
          </a:p>
          <a:p>
            <a:r>
              <a:rPr lang="en-US" u="sng" dirty="0" smtClean="0">
                <a:ea typeface="ＭＳ Ｐゴシック" pitchFamily="34" charset="-128"/>
              </a:rPr>
              <a:t>SGI “FX” </a:t>
            </a:r>
            <a:r>
              <a:rPr lang="en-US" dirty="0" smtClean="0">
                <a:ea typeface="ＭＳ Ｐゴシック" pitchFamily="34" charset="-128"/>
              </a:rPr>
              <a:t>(Part of the O/S)</a:t>
            </a:r>
          </a:p>
          <a:p>
            <a:r>
              <a:rPr lang="en-US" u="sng" dirty="0" err="1" smtClean="0">
                <a:ea typeface="ＭＳ Ｐゴシック" pitchFamily="34" charset="-128"/>
              </a:rPr>
              <a:t>Unishred</a:t>
            </a:r>
            <a:r>
              <a:rPr lang="en-US" u="sng" dirty="0" smtClean="0">
                <a:ea typeface="ＭＳ Ｐゴシック" pitchFamily="34" charset="-128"/>
              </a:rPr>
              <a:t> Pro</a:t>
            </a:r>
            <a:r>
              <a:rPr lang="en-US" dirty="0" smtClean="0">
                <a:ea typeface="ＭＳ Ｐゴシック" pitchFamily="34" charset="-128"/>
              </a:rPr>
              <a:t> 3.3.1 (EAL1)</a:t>
            </a:r>
          </a:p>
          <a:p>
            <a:r>
              <a:rPr lang="en-US" u="sng" dirty="0" err="1" smtClean="0">
                <a:ea typeface="ＭＳ Ｐゴシック" pitchFamily="34" charset="-128"/>
              </a:rPr>
              <a:t>BCWipe</a:t>
            </a:r>
            <a:r>
              <a:rPr lang="en-US" u="sng" dirty="0" smtClean="0">
                <a:ea typeface="ＭＳ Ｐゴシック" pitchFamily="34" charset="-128"/>
              </a:rPr>
              <a:t> Total </a:t>
            </a:r>
            <a:r>
              <a:rPr lang="en-US" u="sng" dirty="0" err="1" smtClean="0">
                <a:ea typeface="ＭＳ Ｐゴシック" pitchFamily="34" charset="-128"/>
              </a:rPr>
              <a:t>WipeOut</a:t>
            </a:r>
            <a:r>
              <a:rPr lang="en-US" u="sng" dirty="0" smtClean="0">
                <a:ea typeface="ＭＳ Ｐゴシック" pitchFamily="34" charset="-128"/>
              </a:rPr>
              <a:t> </a:t>
            </a:r>
          </a:p>
          <a:p>
            <a:r>
              <a:rPr lang="en-US" u="sng" dirty="0" smtClean="0">
                <a:ea typeface="ＭＳ Ｐゴシック" pitchFamily="34" charset="-128"/>
              </a:rPr>
              <a:t>Terminus 6</a:t>
            </a:r>
          </a:p>
          <a:p>
            <a:r>
              <a:rPr lang="en-US" u="sng" dirty="0" smtClean="0">
                <a:ea typeface="ＭＳ Ｐゴシック" pitchFamily="34" charset="-128"/>
              </a:rPr>
              <a:t>White Canyon Wipe Drive (EAL4)</a:t>
            </a:r>
          </a:p>
        </p:txBody>
      </p:sp>
      <p:sp>
        <p:nvSpPr>
          <p:cNvPr id="218116" name="Rectangle 17"/>
          <p:cNvSpPr>
            <a:spLocks noChangeArrowheads="1"/>
          </p:cNvSpPr>
          <p:nvPr/>
        </p:nvSpPr>
        <p:spPr bwMode="auto">
          <a:xfrm>
            <a:off x="914400" y="609600"/>
            <a:ext cx="5110694" cy="769441"/>
          </a:xfrm>
          <a:prstGeom prst="rect">
            <a:avLst/>
          </a:prstGeom>
          <a:noFill/>
          <a:ln w="12700">
            <a:noFill/>
            <a:miter lim="800000"/>
            <a:headEnd type="none" w="sm" len="sm"/>
            <a:tailEnd type="none" w="sm" len="sm"/>
          </a:ln>
        </p:spPr>
        <p:txBody>
          <a:bodyPr wrap="none">
            <a:spAutoFit/>
          </a:bodyPr>
          <a:lstStyle/>
          <a:p>
            <a:pPr eaLnBrk="0" hangingPunct="0"/>
            <a:r>
              <a:rPr lang="en-US" sz="4400" b="1" i="1" dirty="0" smtClean="0">
                <a:solidFill>
                  <a:schemeClr val="bg1"/>
                </a:solidFill>
                <a:latin typeface="Arial" pitchFamily="34" charset="0"/>
              </a:rPr>
              <a:t>Overwrite </a:t>
            </a:r>
            <a:r>
              <a:rPr lang="en-US" sz="4400" b="1" i="1" dirty="0">
                <a:solidFill>
                  <a:schemeClr val="bg1"/>
                </a:solidFill>
                <a:latin typeface="Arial" pitchFamily="34" charset="0"/>
              </a:rPr>
              <a:t>utilities:</a:t>
            </a:r>
            <a:endParaRPr lang="en-US" sz="3200" b="1" dirty="0">
              <a:solidFill>
                <a:schemeClr val="bg1"/>
              </a:solidFill>
            </a:endParaRPr>
          </a:p>
        </p:txBody>
      </p:sp>
      <p:sp>
        <p:nvSpPr>
          <p:cNvPr id="218117" name="Text Box 18"/>
          <p:cNvSpPr txBox="1">
            <a:spLocks noChangeArrowheads="1"/>
          </p:cNvSpPr>
          <p:nvPr/>
        </p:nvSpPr>
        <p:spPr bwMode="auto">
          <a:xfrm>
            <a:off x="838200" y="5867400"/>
            <a:ext cx="7772400" cy="707886"/>
          </a:xfrm>
          <a:prstGeom prst="rect">
            <a:avLst/>
          </a:prstGeom>
          <a:noFill/>
          <a:ln w="57150">
            <a:solidFill>
              <a:schemeClr val="tx1"/>
            </a:solidFill>
            <a:miter lim="800000"/>
            <a:headEnd type="none" w="sm" len="sm"/>
            <a:tailEnd type="none" w="sm" len="sm"/>
          </a:ln>
        </p:spPr>
        <p:txBody>
          <a:bodyPr wrap="square">
            <a:spAutoFit/>
          </a:bodyPr>
          <a:lstStyle/>
          <a:p>
            <a:pPr eaLnBrk="0" hangingPunct="0">
              <a:spcBef>
                <a:spcPct val="50000"/>
              </a:spcBef>
            </a:pPr>
            <a:r>
              <a:rPr lang="en-US" sz="1600" b="1" dirty="0">
                <a:latin typeface="Arial" pitchFamily="34" charset="0"/>
              </a:rPr>
              <a:t>Note: This is a partial list of products that have enabled contamination cleanup in the past.  DSS does not endorse any products.</a:t>
            </a:r>
            <a:r>
              <a:rPr lang="en-US" dirty="0"/>
              <a:t>  </a:t>
            </a:r>
          </a:p>
        </p:txBody>
      </p:sp>
    </p:spTree>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p:txBody>
          <a:bodyPr/>
          <a:lstStyle/>
          <a:p>
            <a:r>
              <a:rPr lang="en-US" smtClean="0">
                <a:ea typeface="ＭＳ Ｐゴシック" pitchFamily="34" charset="-128"/>
              </a:rPr>
              <a:t>Report suspenses!</a:t>
            </a:r>
          </a:p>
        </p:txBody>
      </p:sp>
      <p:graphicFrame>
        <p:nvGraphicFramePr>
          <p:cNvPr id="29699" name="Object 3"/>
          <p:cNvGraphicFramePr>
            <a:graphicFrameLocks/>
          </p:cNvGraphicFramePr>
          <p:nvPr>
            <p:ph type="clipArt" sz="half" idx="1"/>
          </p:nvPr>
        </p:nvGraphicFramePr>
        <p:xfrm>
          <a:off x="5867400" y="914400"/>
          <a:ext cx="2787650" cy="4114800"/>
        </p:xfrm>
        <a:graphic>
          <a:graphicData uri="http://schemas.openxmlformats.org/presentationml/2006/ole">
            <p:oleObj spid="_x0000_s29699" name="Clip" r:id="rId4" imgW="3794125" imgH="5600700" progId="">
              <p:embed/>
            </p:oleObj>
          </a:graphicData>
        </a:graphic>
      </p:graphicFrame>
      <p:sp>
        <p:nvSpPr>
          <p:cNvPr id="2" name="Rectangle 4"/>
          <p:cNvSpPr>
            <a:spLocks noGrp="1" noChangeArrowheads="1"/>
          </p:cNvSpPr>
          <p:nvPr>
            <p:ph type="body" sz="half" idx="2"/>
          </p:nvPr>
        </p:nvSpPr>
        <p:spPr>
          <a:xfrm>
            <a:off x="609600" y="1371600"/>
            <a:ext cx="5257800" cy="4124325"/>
          </a:xfrm>
        </p:spPr>
        <p:txBody>
          <a:bodyPr/>
          <a:lstStyle/>
          <a:p>
            <a:pPr>
              <a:defRPr/>
            </a:pPr>
            <a:r>
              <a:rPr lang="en-US" sz="2800" dirty="0" smtClean="0"/>
              <a:t>Timeline for Initial Report</a:t>
            </a:r>
          </a:p>
          <a:p>
            <a:pPr lvl="1">
              <a:defRPr/>
            </a:pPr>
            <a:r>
              <a:rPr lang="en-US" dirty="0" smtClean="0">
                <a:solidFill>
                  <a:srgbClr val="FFC000"/>
                </a:solidFill>
              </a:rPr>
              <a:t>Top Secret</a:t>
            </a:r>
            <a:r>
              <a:rPr lang="en-US" dirty="0" smtClean="0"/>
              <a:t>: within 24-hours (1-day) </a:t>
            </a:r>
          </a:p>
          <a:p>
            <a:pPr lvl="1">
              <a:defRPr/>
            </a:pPr>
            <a:r>
              <a:rPr lang="en-US" dirty="0" smtClean="0">
                <a:solidFill>
                  <a:srgbClr val="FF0000"/>
                </a:solidFill>
              </a:rPr>
              <a:t>Secret</a:t>
            </a:r>
            <a:r>
              <a:rPr lang="en-US" dirty="0" smtClean="0"/>
              <a:t> / </a:t>
            </a:r>
            <a:r>
              <a:rPr lang="en-US" dirty="0" smtClean="0">
                <a:solidFill>
                  <a:srgbClr val="00B0F0"/>
                </a:solidFill>
              </a:rPr>
              <a:t>Confidential</a:t>
            </a:r>
            <a:r>
              <a:rPr lang="en-US" dirty="0" smtClean="0"/>
              <a:t>: within 72-hours (3-days) </a:t>
            </a:r>
          </a:p>
          <a:p>
            <a:pPr>
              <a:buFontTx/>
              <a:buNone/>
              <a:defRPr/>
            </a:pPr>
            <a:endParaRPr lang="en-US" dirty="0" smtClean="0"/>
          </a:p>
          <a:p>
            <a:pPr>
              <a:defRPr/>
            </a:pPr>
            <a:r>
              <a:rPr lang="en-US" sz="2800" dirty="0" smtClean="0">
                <a:latin typeface="+mj-lt"/>
              </a:rPr>
              <a:t>Timeline for Final Report</a:t>
            </a:r>
          </a:p>
          <a:p>
            <a:pPr lvl="1">
              <a:defRPr/>
            </a:pPr>
            <a:r>
              <a:rPr lang="en-US" dirty="0" smtClean="0"/>
              <a:t>Top Secret/Secret/Confidential: within 15-days of discovery </a:t>
            </a:r>
          </a:p>
          <a:p>
            <a:pPr>
              <a:buFontTx/>
              <a:buNone/>
              <a:defRPr/>
            </a:pPr>
            <a:r>
              <a:rPr lang="en-US" dirty="0" smtClean="0"/>
              <a:t/>
            </a:r>
            <a:br>
              <a:rPr lang="en-US" dirty="0" smtClean="0"/>
            </a:br>
            <a:r>
              <a:rPr lang="en-US" sz="2800" dirty="0" smtClean="0"/>
              <a:t>  </a:t>
            </a:r>
          </a:p>
        </p:txBody>
      </p:sp>
      <p:sp>
        <p:nvSpPr>
          <p:cNvPr id="29702" name="Rectangle 5"/>
          <p:cNvSpPr>
            <a:spLocks noChangeArrowheads="1"/>
          </p:cNvSpPr>
          <p:nvPr/>
        </p:nvSpPr>
        <p:spPr bwMode="auto">
          <a:xfrm>
            <a:off x="3429000" y="6488113"/>
            <a:ext cx="5715000" cy="369887"/>
          </a:xfrm>
          <a:prstGeom prst="rect">
            <a:avLst/>
          </a:prstGeom>
          <a:noFill/>
          <a:ln w="9525">
            <a:noFill/>
            <a:miter lim="800000"/>
            <a:headEnd/>
            <a:tailEnd/>
          </a:ln>
        </p:spPr>
        <p:txBody>
          <a:bodyPr lIns="92075" tIns="46038" rIns="92075" bIns="46038">
            <a:spAutoFit/>
          </a:bodyPr>
          <a:lstStyle/>
          <a:p>
            <a:pPr eaLnBrk="0" hangingPunct="0"/>
            <a:r>
              <a:rPr lang="en-US" sz="1800"/>
              <a:t>Administrative Inquiry (AI) Process Job Aid, dated Jul 2011  </a:t>
            </a:r>
            <a:endParaRPr lang="en-US" sz="1800" b="1">
              <a:latin typeface="Arial" pitchFamily="34" charset="0"/>
            </a:endParaRPr>
          </a:p>
        </p:txBody>
      </p:sp>
    </p:spTree>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1" name="Rectangle 2"/>
          <p:cNvSpPr>
            <a:spLocks noGrp="1" noChangeArrowheads="1"/>
          </p:cNvSpPr>
          <p:nvPr>
            <p:ph type="title"/>
          </p:nvPr>
        </p:nvSpPr>
        <p:spPr/>
        <p:txBody>
          <a:bodyPr/>
          <a:lstStyle/>
          <a:p>
            <a:r>
              <a:rPr lang="en-US" smtClean="0">
                <a:ea typeface="ＭＳ Ｐゴシック" pitchFamily="34" charset="-128"/>
              </a:rPr>
              <a:t>Summary</a:t>
            </a:r>
          </a:p>
        </p:txBody>
      </p:sp>
      <p:sp>
        <p:nvSpPr>
          <p:cNvPr id="225282" name="Rectangle 4"/>
          <p:cNvSpPr>
            <a:spLocks noGrp="1" noChangeArrowheads="1"/>
          </p:cNvSpPr>
          <p:nvPr>
            <p:ph idx="1"/>
          </p:nvPr>
        </p:nvSpPr>
        <p:spPr>
          <a:xfrm>
            <a:off x="461963" y="1354138"/>
            <a:ext cx="8224837" cy="1770062"/>
          </a:xfrm>
        </p:spPr>
        <p:txBody>
          <a:bodyPr/>
          <a:lstStyle/>
          <a:p>
            <a:r>
              <a:rPr lang="en-US" sz="2800" dirty="0" smtClean="0">
                <a:ea typeface="ＭＳ Ｐゴシック" pitchFamily="34" charset="-128"/>
              </a:rPr>
              <a:t>What causes contaminations</a:t>
            </a:r>
          </a:p>
          <a:p>
            <a:r>
              <a:rPr lang="en-US" sz="2800" dirty="0" smtClean="0">
                <a:ea typeface="ＭＳ Ｐゴシック" pitchFamily="34" charset="-128"/>
              </a:rPr>
              <a:t>Possible cleanup considerations</a:t>
            </a:r>
          </a:p>
          <a:p>
            <a:r>
              <a:rPr lang="en-US" sz="2800" dirty="0" smtClean="0">
                <a:ea typeface="ＭＳ Ｐゴシック" pitchFamily="34" charset="-128"/>
              </a:rPr>
              <a:t>Reporting requirements</a:t>
            </a:r>
            <a:r>
              <a:rPr lang="en-US" dirty="0" smtClean="0">
                <a:ea typeface="ＭＳ Ｐゴシック" pitchFamily="34" charset="-128"/>
              </a:rPr>
              <a:t>  </a:t>
            </a:r>
          </a:p>
        </p:txBody>
      </p:sp>
      <p:sp>
        <p:nvSpPr>
          <p:cNvPr id="225283" name="Rectangle 5"/>
          <p:cNvSpPr>
            <a:spLocks noChangeArrowheads="1"/>
          </p:cNvSpPr>
          <p:nvPr/>
        </p:nvSpPr>
        <p:spPr bwMode="auto">
          <a:xfrm>
            <a:off x="6769100" y="6518275"/>
            <a:ext cx="2374900" cy="339725"/>
          </a:xfrm>
          <a:prstGeom prst="rect">
            <a:avLst/>
          </a:prstGeom>
          <a:noFill/>
          <a:ln w="9525">
            <a:noFill/>
            <a:miter lim="800000"/>
            <a:headEnd/>
            <a:tailEnd/>
          </a:ln>
        </p:spPr>
        <p:txBody>
          <a:bodyPr wrap="none" lIns="92075" tIns="46038" rIns="92075" bIns="46038">
            <a:spAutoFit/>
          </a:bodyPr>
          <a:lstStyle/>
          <a:p>
            <a:pPr eaLnBrk="0" hangingPunct="0"/>
            <a:r>
              <a:rPr lang="en-US" sz="1600" b="1">
                <a:latin typeface="Arial" pitchFamily="34" charset="0"/>
              </a:rPr>
              <a:t>NISPOM Para 8-103b,c</a:t>
            </a: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dirty="0" smtClean="0">
                <a:ea typeface="ＭＳ Ｐゴシック" pitchFamily="34" charset="-128"/>
              </a:rPr>
              <a:t>Classified Data Spill</a:t>
            </a:r>
            <a:endParaRPr lang="en-US" dirty="0" smtClean="0">
              <a:solidFill>
                <a:schemeClr val="tx1"/>
              </a:solidFill>
              <a:ea typeface="ＭＳ Ｐゴシック" pitchFamily="34" charset="-128"/>
            </a:endParaRPr>
          </a:p>
        </p:txBody>
      </p:sp>
      <p:sp>
        <p:nvSpPr>
          <p:cNvPr id="18434" name="Content Placeholder 2"/>
          <p:cNvSpPr>
            <a:spLocks noGrp="1"/>
          </p:cNvSpPr>
          <p:nvPr>
            <p:ph idx="1"/>
          </p:nvPr>
        </p:nvSpPr>
        <p:spPr>
          <a:xfrm>
            <a:off x="461963" y="1354138"/>
            <a:ext cx="8224837" cy="3409950"/>
          </a:xfrm>
        </p:spPr>
        <p:txBody>
          <a:bodyPr/>
          <a:lstStyle/>
          <a:p>
            <a:r>
              <a:rPr lang="en-US" sz="2800" dirty="0" smtClean="0">
                <a:ea typeface="ＭＳ Ｐゴシック" pitchFamily="34" charset="-128"/>
              </a:rPr>
              <a:t>AKA- Contamination or Classified Message Incident</a:t>
            </a:r>
          </a:p>
          <a:p>
            <a:pPr lvl="1"/>
            <a:r>
              <a:rPr lang="en-US" sz="2800" dirty="0" smtClean="0">
                <a:ea typeface="ＭＳ Ｐゴシック" pitchFamily="34" charset="-128"/>
              </a:rPr>
              <a:t>Occurs when Classified Data is introduced to an Unclassified System or to a system accredited as a lower level classification than the data</a:t>
            </a:r>
          </a:p>
          <a:p>
            <a:pPr lvl="1">
              <a:buFontTx/>
              <a:buNone/>
            </a:pPr>
            <a:endParaRPr lang="en-US" dirty="0" smtClean="0">
              <a:ea typeface="ＭＳ Ｐゴシック" pitchFamily="34" charset="-128"/>
            </a:endParaRPr>
          </a:p>
          <a:p>
            <a:pPr lvl="1"/>
            <a:endParaRPr lang="en-US" dirty="0" smtClean="0">
              <a:ea typeface="ＭＳ Ｐゴシック" pitchFamily="34" charset="-128"/>
            </a:endParaRPr>
          </a:p>
        </p:txBody>
      </p:sp>
      <p:sp>
        <p:nvSpPr>
          <p:cNvPr id="9" name="Rectangle 8"/>
          <p:cNvSpPr/>
          <p:nvPr/>
        </p:nvSpPr>
        <p:spPr>
          <a:xfrm>
            <a:off x="5352577" y="6519446"/>
            <a:ext cx="3791423" cy="338554"/>
          </a:xfrm>
          <a:prstGeom prst="rect">
            <a:avLst/>
          </a:prstGeom>
          <a:noFill/>
        </p:spPr>
        <p:txBody>
          <a:bodyPr wrap="none">
            <a:spAutoFit/>
          </a:bodyPr>
          <a:lstStyle/>
          <a:p>
            <a:pPr algn="ctr" eaLnBrk="0" hangingPunct="0">
              <a:defRPr/>
            </a:pPr>
            <a:r>
              <a:rPr lang="en-US" sz="1600" b="1" dirty="0">
                <a:ln w="10541" cmpd="sng">
                  <a:solidFill>
                    <a:srgbClr val="7D7D7D">
                      <a:tint val="100000"/>
                      <a:shade val="100000"/>
                      <a:satMod val="110000"/>
                    </a:srgbClr>
                  </a:solidFill>
                  <a:prstDash val="solid"/>
                </a:ln>
                <a:solidFill>
                  <a:schemeClr val="bg2"/>
                </a:solidFill>
                <a:latin typeface="+mj-lt"/>
              </a:rPr>
              <a:t>Ref: ISFO Process Man Rev 3  5.2.3.1</a:t>
            </a:r>
          </a:p>
        </p:txBody>
      </p:sp>
      <p:pic>
        <p:nvPicPr>
          <p:cNvPr id="18436" name="Picture 11" descr="Compact Disk.jpg"/>
          <p:cNvPicPr>
            <a:picLocks noChangeAspect="1"/>
          </p:cNvPicPr>
          <p:nvPr/>
        </p:nvPicPr>
        <p:blipFill>
          <a:blip r:embed="rId2" cstate="print"/>
          <a:srcRect/>
          <a:stretch>
            <a:fillRect/>
          </a:stretch>
        </p:blipFill>
        <p:spPr bwMode="auto">
          <a:xfrm>
            <a:off x="1600200" y="4038600"/>
            <a:ext cx="1943100" cy="1970088"/>
          </a:xfrm>
          <a:prstGeom prst="rect">
            <a:avLst/>
          </a:prstGeom>
          <a:noFill/>
          <a:ln w="9525">
            <a:noFill/>
            <a:miter lim="800000"/>
            <a:headEnd/>
            <a:tailEnd/>
          </a:ln>
        </p:spPr>
      </p:pic>
      <p:sp>
        <p:nvSpPr>
          <p:cNvPr id="18437" name="TextBox 12"/>
          <p:cNvSpPr txBox="1">
            <a:spLocks noChangeArrowheads="1"/>
          </p:cNvSpPr>
          <p:nvPr/>
        </p:nvSpPr>
        <p:spPr bwMode="auto">
          <a:xfrm>
            <a:off x="2057400" y="4267200"/>
            <a:ext cx="1143000" cy="338138"/>
          </a:xfrm>
          <a:prstGeom prst="rect">
            <a:avLst/>
          </a:prstGeom>
          <a:noFill/>
          <a:ln w="9525">
            <a:noFill/>
            <a:miter lim="800000"/>
            <a:headEnd/>
            <a:tailEnd/>
          </a:ln>
        </p:spPr>
        <p:txBody>
          <a:bodyPr>
            <a:spAutoFit/>
          </a:bodyPr>
          <a:lstStyle/>
          <a:p>
            <a:pPr eaLnBrk="0" hangingPunct="0"/>
            <a:r>
              <a:rPr lang="en-US" sz="1600" b="1" dirty="0">
                <a:solidFill>
                  <a:srgbClr val="C00000"/>
                </a:solidFill>
              </a:rPr>
              <a:t>SECRET</a:t>
            </a:r>
          </a:p>
        </p:txBody>
      </p:sp>
      <p:pic>
        <p:nvPicPr>
          <p:cNvPr id="18438" name="Picture 14" descr="New Computer.jpg"/>
          <p:cNvPicPr>
            <a:picLocks noChangeAspect="1"/>
          </p:cNvPicPr>
          <p:nvPr/>
        </p:nvPicPr>
        <p:blipFill>
          <a:blip r:embed="rId3" cstate="print"/>
          <a:srcRect/>
          <a:stretch>
            <a:fillRect/>
          </a:stretch>
        </p:blipFill>
        <p:spPr bwMode="auto">
          <a:xfrm>
            <a:off x="3886200" y="3505200"/>
            <a:ext cx="3721100" cy="2790825"/>
          </a:xfrm>
          <a:prstGeom prst="rect">
            <a:avLst/>
          </a:prstGeom>
          <a:noFill/>
          <a:ln w="9525">
            <a:noFill/>
            <a:miter lim="800000"/>
            <a:headEnd/>
            <a:tailEnd/>
          </a:ln>
        </p:spPr>
      </p:pic>
      <p:sp>
        <p:nvSpPr>
          <p:cNvPr id="16" name="Rectangle 15"/>
          <p:cNvSpPr/>
          <p:nvPr/>
        </p:nvSpPr>
        <p:spPr bwMode="auto">
          <a:xfrm rot="21441652">
            <a:off x="4743450" y="4152900"/>
            <a:ext cx="1681163" cy="1027113"/>
          </a:xfrm>
          <a:prstGeom prst="rect">
            <a:avLst/>
          </a:prstGeom>
          <a:gradFill rotWithShape="0">
            <a:gsLst>
              <a:gs pos="0">
                <a:schemeClr val="accent1">
                  <a:gamma/>
                  <a:shade val="46275"/>
                  <a:invGamma/>
                </a:schemeClr>
              </a:gs>
              <a:gs pos="100000">
                <a:schemeClr val="accent1"/>
              </a:gs>
            </a:gsLst>
            <a:lin ang="5400000" scaled="1"/>
          </a:gradFill>
          <a:ln w="12700" cap="flat" cmpd="sng" algn="ctr">
            <a:solidFill>
              <a:srgbClr val="6699FF"/>
            </a:solidFill>
            <a:prstDash val="solid"/>
            <a:round/>
            <a:headEnd type="none" w="med" len="med"/>
            <a:tailEnd type="none" w="med" len="med"/>
          </a:ln>
          <a:effectLst/>
        </p:spPr>
        <p:txBody>
          <a:bodyPr/>
          <a:lstStyle/>
          <a:p>
            <a:pPr eaLnBrk="0" hangingPunct="0">
              <a:defRPr/>
            </a:pPr>
            <a:endParaRPr lang="en-US" sz="2000" b="1" dirty="0">
              <a:solidFill>
                <a:srgbClr val="FAFD00"/>
              </a:solidFill>
              <a:effectLst>
                <a:outerShdw blurRad="38100" dist="38100" dir="2700000" algn="tl">
                  <a:srgbClr val="000000">
                    <a:alpha val="43137"/>
                  </a:srgbClr>
                </a:outerShdw>
              </a:effectLst>
              <a:latin typeface="Arial" pitchFamily="-112" charset="0"/>
            </a:endParaRPr>
          </a:p>
        </p:txBody>
      </p:sp>
      <p:sp>
        <p:nvSpPr>
          <p:cNvPr id="18" name="TextBox 17"/>
          <p:cNvSpPr txBox="1"/>
          <p:nvPr/>
        </p:nvSpPr>
        <p:spPr>
          <a:xfrm>
            <a:off x="4876800" y="4343400"/>
            <a:ext cx="1524000" cy="400050"/>
          </a:xfrm>
          <a:prstGeom prst="rect">
            <a:avLst/>
          </a:prstGeom>
          <a:noFill/>
        </p:spPr>
        <p:txBody>
          <a:bodyPr>
            <a:spAutoFit/>
          </a:bodyPr>
          <a:lstStyle/>
          <a:p>
            <a:pPr eaLnBrk="0" hangingPunct="0">
              <a:defRPr/>
            </a:pPr>
            <a:r>
              <a:rPr lang="en-US" sz="2000" b="1" dirty="0">
                <a:solidFill>
                  <a:schemeClr val="accent6"/>
                </a:solidFill>
                <a:latin typeface="Times New Roman" charset="0"/>
              </a:rPr>
              <a:t>Unclassified</a:t>
            </a:r>
          </a:p>
        </p:txBody>
      </p:sp>
      <p:cxnSp>
        <p:nvCxnSpPr>
          <p:cNvPr id="20" name="Straight Arrow Connector 19"/>
          <p:cNvCxnSpPr/>
          <p:nvPr/>
        </p:nvCxnSpPr>
        <p:spPr bwMode="auto">
          <a:xfrm>
            <a:off x="3657600" y="4800600"/>
            <a:ext cx="914400" cy="0"/>
          </a:xfrm>
          <a:prstGeom prst="straightConnector1">
            <a:avLst/>
          </a:prstGeom>
          <a:gradFill rotWithShape="0">
            <a:gsLst>
              <a:gs pos="0">
                <a:schemeClr val="accent1">
                  <a:gamma/>
                  <a:shade val="46275"/>
                  <a:invGamma/>
                </a:schemeClr>
              </a:gs>
              <a:gs pos="100000">
                <a:schemeClr val="accent1"/>
              </a:gs>
            </a:gsLst>
            <a:lin ang="5400000" scaled="1"/>
          </a:gradFill>
          <a:ln w="82550" cap="flat" cmpd="sng" algn="ctr">
            <a:solidFill>
              <a:schemeClr val="tx1"/>
            </a:solidFill>
            <a:prstDash val="solid"/>
            <a:round/>
            <a:headEnd type="none" w="med" len="med"/>
            <a:tailEnd type="arrow"/>
          </a:ln>
          <a:effectLst/>
        </p:spPr>
      </p:cxn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457200" y="457200"/>
            <a:ext cx="8001000" cy="533400"/>
          </a:xfrm>
        </p:spPr>
        <p:txBody>
          <a:bodyPr/>
          <a:lstStyle/>
          <a:p>
            <a:r>
              <a:rPr lang="en-US" dirty="0" smtClean="0">
                <a:ea typeface="ＭＳ Ｐゴシック" pitchFamily="34" charset="-128"/>
              </a:rPr>
              <a:t>Classified Spill Definition</a:t>
            </a:r>
          </a:p>
        </p:txBody>
      </p:sp>
      <p:sp>
        <p:nvSpPr>
          <p:cNvPr id="19458" name="Rectangle 3"/>
          <p:cNvSpPr>
            <a:spLocks noGrp="1" noChangeArrowheads="1"/>
          </p:cNvSpPr>
          <p:nvPr>
            <p:ph type="body" sz="half" idx="1"/>
          </p:nvPr>
        </p:nvSpPr>
        <p:spPr>
          <a:xfrm>
            <a:off x="304800" y="1295400"/>
            <a:ext cx="5486400" cy="4825937"/>
          </a:xfrm>
        </p:spPr>
        <p:txBody>
          <a:bodyPr/>
          <a:lstStyle/>
          <a:p>
            <a:pPr>
              <a:buNone/>
            </a:pPr>
            <a:r>
              <a:rPr lang="en-US" sz="2800" dirty="0" smtClean="0"/>
              <a:t>  Classified Spills (also known as contaminations or classified message incidents) occur when classified data is introduced to an unclassified computer system or to a system accredited at a lower classification than the data. Any classified spill will involve an Administrative Inquiry for the facility concerned.</a:t>
            </a:r>
          </a:p>
        </p:txBody>
      </p:sp>
      <p:grpSp>
        <p:nvGrpSpPr>
          <p:cNvPr id="2" name="Group 48"/>
          <p:cNvGrpSpPr>
            <a:grpSpLocks/>
          </p:cNvGrpSpPr>
          <p:nvPr/>
        </p:nvGrpSpPr>
        <p:grpSpPr bwMode="auto">
          <a:xfrm>
            <a:off x="6804025" y="3406775"/>
            <a:ext cx="1787525" cy="3074988"/>
            <a:chOff x="4286" y="2146"/>
            <a:chExt cx="1126" cy="1937"/>
          </a:xfrm>
        </p:grpSpPr>
        <p:grpSp>
          <p:nvGrpSpPr>
            <p:cNvPr id="3" name="Group 49"/>
            <p:cNvGrpSpPr>
              <a:grpSpLocks/>
            </p:cNvGrpSpPr>
            <p:nvPr/>
          </p:nvGrpSpPr>
          <p:grpSpPr bwMode="auto">
            <a:xfrm>
              <a:off x="4407" y="2146"/>
              <a:ext cx="861" cy="1937"/>
              <a:chOff x="4407" y="2146"/>
              <a:chExt cx="861" cy="1937"/>
            </a:xfrm>
          </p:grpSpPr>
          <p:sp>
            <p:nvSpPr>
              <p:cNvPr id="19496" name="Rectangle 50"/>
              <p:cNvSpPr>
                <a:spLocks noChangeArrowheads="1"/>
              </p:cNvSpPr>
              <p:nvPr/>
            </p:nvSpPr>
            <p:spPr bwMode="auto">
              <a:xfrm>
                <a:off x="4407" y="2146"/>
                <a:ext cx="861" cy="1937"/>
              </a:xfrm>
              <a:prstGeom prst="rect">
                <a:avLst/>
              </a:prstGeom>
              <a:solidFill>
                <a:srgbClr val="C0C0C0"/>
              </a:solidFill>
              <a:ln w="12700">
                <a:solidFill>
                  <a:srgbClr val="000000"/>
                </a:solidFill>
                <a:miter lim="800000"/>
                <a:headEnd/>
                <a:tailEnd/>
              </a:ln>
            </p:spPr>
            <p:txBody>
              <a:bodyPr wrap="none" anchor="ctr"/>
              <a:lstStyle/>
              <a:p>
                <a:pPr eaLnBrk="0" hangingPunct="0"/>
                <a:endParaRPr lang="en-US" dirty="0"/>
              </a:p>
            </p:txBody>
          </p:sp>
          <p:sp>
            <p:nvSpPr>
              <p:cNvPr id="19497" name="Rectangle 51"/>
              <p:cNvSpPr>
                <a:spLocks noChangeArrowheads="1"/>
              </p:cNvSpPr>
              <p:nvPr/>
            </p:nvSpPr>
            <p:spPr bwMode="auto">
              <a:xfrm>
                <a:off x="4466" y="2233"/>
                <a:ext cx="741" cy="545"/>
              </a:xfrm>
              <a:prstGeom prst="rect">
                <a:avLst/>
              </a:prstGeom>
              <a:solidFill>
                <a:srgbClr val="9F9F9F"/>
              </a:solidFill>
              <a:ln w="12700">
                <a:solidFill>
                  <a:srgbClr val="000000"/>
                </a:solidFill>
                <a:miter lim="800000"/>
                <a:headEnd/>
                <a:tailEnd/>
              </a:ln>
            </p:spPr>
            <p:txBody>
              <a:bodyPr wrap="none" anchor="ctr"/>
              <a:lstStyle/>
              <a:p>
                <a:pPr eaLnBrk="0" hangingPunct="0"/>
                <a:endParaRPr lang="en-US" dirty="0"/>
              </a:p>
            </p:txBody>
          </p:sp>
          <p:sp>
            <p:nvSpPr>
              <p:cNvPr id="19498" name="Rectangle 52"/>
              <p:cNvSpPr>
                <a:spLocks noChangeArrowheads="1"/>
              </p:cNvSpPr>
              <p:nvPr/>
            </p:nvSpPr>
            <p:spPr bwMode="auto">
              <a:xfrm>
                <a:off x="4410" y="3420"/>
                <a:ext cx="855" cy="273"/>
              </a:xfrm>
              <a:prstGeom prst="rect">
                <a:avLst/>
              </a:prstGeom>
              <a:solidFill>
                <a:srgbClr val="9F9F9F"/>
              </a:solidFill>
              <a:ln w="9525">
                <a:noFill/>
                <a:miter lim="800000"/>
                <a:headEnd/>
                <a:tailEnd/>
              </a:ln>
            </p:spPr>
            <p:txBody>
              <a:bodyPr wrap="none" anchor="ctr"/>
              <a:lstStyle/>
              <a:p>
                <a:pPr eaLnBrk="0" hangingPunct="0"/>
                <a:endParaRPr lang="en-US" dirty="0"/>
              </a:p>
            </p:txBody>
          </p:sp>
          <p:sp>
            <p:nvSpPr>
              <p:cNvPr id="19499" name="Rectangle 53"/>
              <p:cNvSpPr>
                <a:spLocks noChangeArrowheads="1"/>
              </p:cNvSpPr>
              <p:nvPr/>
            </p:nvSpPr>
            <p:spPr bwMode="auto">
              <a:xfrm>
                <a:off x="4466" y="3463"/>
                <a:ext cx="741" cy="545"/>
              </a:xfrm>
              <a:prstGeom prst="rect">
                <a:avLst/>
              </a:prstGeom>
              <a:solidFill>
                <a:srgbClr val="9F9F9F"/>
              </a:solidFill>
              <a:ln w="12700">
                <a:solidFill>
                  <a:srgbClr val="000000"/>
                </a:solidFill>
                <a:miter lim="800000"/>
                <a:headEnd/>
                <a:tailEnd/>
              </a:ln>
            </p:spPr>
            <p:txBody>
              <a:bodyPr wrap="none" anchor="ctr"/>
              <a:lstStyle/>
              <a:p>
                <a:pPr eaLnBrk="0" hangingPunct="0"/>
                <a:endParaRPr lang="en-US" dirty="0"/>
              </a:p>
            </p:txBody>
          </p:sp>
          <p:sp>
            <p:nvSpPr>
              <p:cNvPr id="19500" name="Rectangle 54"/>
              <p:cNvSpPr>
                <a:spLocks noChangeArrowheads="1"/>
              </p:cNvSpPr>
              <p:nvPr/>
            </p:nvSpPr>
            <p:spPr bwMode="auto">
              <a:xfrm>
                <a:off x="4460" y="3421"/>
                <a:ext cx="753" cy="270"/>
              </a:xfrm>
              <a:prstGeom prst="rect">
                <a:avLst/>
              </a:prstGeom>
              <a:solidFill>
                <a:srgbClr val="808080"/>
              </a:solidFill>
              <a:ln w="9525">
                <a:noFill/>
                <a:miter lim="800000"/>
                <a:headEnd/>
                <a:tailEnd/>
              </a:ln>
            </p:spPr>
            <p:txBody>
              <a:bodyPr wrap="none" anchor="ctr"/>
              <a:lstStyle/>
              <a:p>
                <a:pPr eaLnBrk="0" hangingPunct="0"/>
                <a:endParaRPr lang="en-US" dirty="0"/>
              </a:p>
            </p:txBody>
          </p:sp>
          <p:grpSp>
            <p:nvGrpSpPr>
              <p:cNvPr id="4" name="Group 55"/>
              <p:cNvGrpSpPr>
                <a:grpSpLocks/>
              </p:cNvGrpSpPr>
              <p:nvPr/>
            </p:nvGrpSpPr>
            <p:grpSpPr bwMode="auto">
              <a:xfrm>
                <a:off x="4697" y="3549"/>
                <a:ext cx="322" cy="95"/>
                <a:chOff x="4697" y="3549"/>
                <a:chExt cx="322" cy="95"/>
              </a:xfrm>
            </p:grpSpPr>
            <p:sp>
              <p:nvSpPr>
                <p:cNvPr id="19511" name="Freeform 56"/>
                <p:cNvSpPr>
                  <a:spLocks/>
                </p:cNvSpPr>
                <p:nvPr/>
              </p:nvSpPr>
              <p:spPr bwMode="auto">
                <a:xfrm>
                  <a:off x="4697" y="3557"/>
                  <a:ext cx="322" cy="87"/>
                </a:xfrm>
                <a:custGeom>
                  <a:avLst/>
                  <a:gdLst>
                    <a:gd name="T0" fmla="*/ 21 w 322"/>
                    <a:gd name="T1" fmla="*/ 33 h 87"/>
                    <a:gd name="T2" fmla="*/ 50 w 322"/>
                    <a:gd name="T3" fmla="*/ 70 h 87"/>
                    <a:gd name="T4" fmla="*/ 308 w 322"/>
                    <a:gd name="T5" fmla="*/ 70 h 87"/>
                    <a:gd name="T6" fmla="*/ 274 w 322"/>
                    <a:gd name="T7" fmla="*/ 27 h 87"/>
                    <a:gd name="T8" fmla="*/ 274 w 322"/>
                    <a:gd name="T9" fmla="*/ 0 h 87"/>
                    <a:gd name="T10" fmla="*/ 321 w 322"/>
                    <a:gd name="T11" fmla="*/ 59 h 87"/>
                    <a:gd name="T12" fmla="*/ 321 w 322"/>
                    <a:gd name="T13" fmla="*/ 86 h 87"/>
                    <a:gd name="T14" fmla="*/ 43 w 322"/>
                    <a:gd name="T15" fmla="*/ 86 h 87"/>
                    <a:gd name="T16" fmla="*/ 0 w 322"/>
                    <a:gd name="T17" fmla="*/ 33 h 87"/>
                    <a:gd name="T18" fmla="*/ 21 w 322"/>
                    <a:gd name="T19" fmla="*/ 33 h 8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22"/>
                    <a:gd name="T31" fmla="*/ 0 h 87"/>
                    <a:gd name="T32" fmla="*/ 322 w 322"/>
                    <a:gd name="T33" fmla="*/ 87 h 8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22" h="87">
                      <a:moveTo>
                        <a:pt x="21" y="33"/>
                      </a:moveTo>
                      <a:lnTo>
                        <a:pt x="50" y="70"/>
                      </a:lnTo>
                      <a:lnTo>
                        <a:pt x="308" y="70"/>
                      </a:lnTo>
                      <a:lnTo>
                        <a:pt x="274" y="27"/>
                      </a:lnTo>
                      <a:lnTo>
                        <a:pt x="274" y="0"/>
                      </a:lnTo>
                      <a:lnTo>
                        <a:pt x="321" y="59"/>
                      </a:lnTo>
                      <a:lnTo>
                        <a:pt x="321" y="86"/>
                      </a:lnTo>
                      <a:lnTo>
                        <a:pt x="43" y="86"/>
                      </a:lnTo>
                      <a:lnTo>
                        <a:pt x="0" y="33"/>
                      </a:lnTo>
                      <a:lnTo>
                        <a:pt x="21" y="33"/>
                      </a:lnTo>
                    </a:path>
                  </a:pathLst>
                </a:custGeom>
                <a:solidFill>
                  <a:srgbClr val="3F3F3F"/>
                </a:solidFill>
                <a:ln w="9525" cap="rnd">
                  <a:noFill/>
                  <a:round/>
                  <a:headEnd/>
                  <a:tailEnd/>
                </a:ln>
              </p:spPr>
              <p:txBody>
                <a:bodyPr/>
                <a:lstStyle/>
                <a:p>
                  <a:endParaRPr lang="en-US" dirty="0"/>
                </a:p>
              </p:txBody>
            </p:sp>
            <p:sp>
              <p:nvSpPr>
                <p:cNvPr id="19512" name="Freeform 57"/>
                <p:cNvSpPr>
                  <a:spLocks/>
                </p:cNvSpPr>
                <p:nvPr/>
              </p:nvSpPr>
              <p:spPr bwMode="auto">
                <a:xfrm>
                  <a:off x="4697" y="3549"/>
                  <a:ext cx="144" cy="38"/>
                </a:xfrm>
                <a:custGeom>
                  <a:avLst/>
                  <a:gdLst>
                    <a:gd name="T0" fmla="*/ 15 w 144"/>
                    <a:gd name="T1" fmla="*/ 12 h 38"/>
                    <a:gd name="T2" fmla="*/ 19 w 144"/>
                    <a:gd name="T3" fmla="*/ 0 h 38"/>
                    <a:gd name="T4" fmla="*/ 7 w 144"/>
                    <a:gd name="T5" fmla="*/ 0 h 38"/>
                    <a:gd name="T6" fmla="*/ 0 w 144"/>
                    <a:gd name="T7" fmla="*/ 12 h 38"/>
                    <a:gd name="T8" fmla="*/ 0 w 144"/>
                    <a:gd name="T9" fmla="*/ 37 h 38"/>
                    <a:gd name="T10" fmla="*/ 143 w 144"/>
                    <a:gd name="T11" fmla="*/ 37 h 38"/>
                    <a:gd name="T12" fmla="*/ 143 w 144"/>
                    <a:gd name="T13" fmla="*/ 12 h 38"/>
                    <a:gd name="T14" fmla="*/ 15 w 144"/>
                    <a:gd name="T15" fmla="*/ 12 h 38"/>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8"/>
                    <a:gd name="T26" fmla="*/ 144 w 144"/>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8">
                      <a:moveTo>
                        <a:pt x="15" y="12"/>
                      </a:moveTo>
                      <a:lnTo>
                        <a:pt x="19" y="0"/>
                      </a:lnTo>
                      <a:lnTo>
                        <a:pt x="7" y="0"/>
                      </a:lnTo>
                      <a:lnTo>
                        <a:pt x="0" y="12"/>
                      </a:lnTo>
                      <a:lnTo>
                        <a:pt x="0" y="37"/>
                      </a:lnTo>
                      <a:lnTo>
                        <a:pt x="143" y="37"/>
                      </a:lnTo>
                      <a:lnTo>
                        <a:pt x="143" y="12"/>
                      </a:lnTo>
                      <a:lnTo>
                        <a:pt x="15" y="12"/>
                      </a:lnTo>
                    </a:path>
                  </a:pathLst>
                </a:custGeom>
                <a:solidFill>
                  <a:srgbClr val="9F9F9F"/>
                </a:solidFill>
                <a:ln w="9525" cap="rnd">
                  <a:noFill/>
                  <a:round/>
                  <a:headEnd/>
                  <a:tailEnd/>
                </a:ln>
              </p:spPr>
              <p:txBody>
                <a:bodyPr/>
                <a:lstStyle/>
                <a:p>
                  <a:endParaRPr lang="en-US" dirty="0"/>
                </a:p>
              </p:txBody>
            </p:sp>
            <p:sp>
              <p:nvSpPr>
                <p:cNvPr id="19513" name="Freeform 58"/>
                <p:cNvSpPr>
                  <a:spLocks/>
                </p:cNvSpPr>
                <p:nvPr/>
              </p:nvSpPr>
              <p:spPr bwMode="auto">
                <a:xfrm>
                  <a:off x="4834" y="3549"/>
                  <a:ext cx="143" cy="38"/>
                </a:xfrm>
                <a:custGeom>
                  <a:avLst/>
                  <a:gdLst>
                    <a:gd name="T0" fmla="*/ 127 w 143"/>
                    <a:gd name="T1" fmla="*/ 12 h 38"/>
                    <a:gd name="T2" fmla="*/ 123 w 143"/>
                    <a:gd name="T3" fmla="*/ 0 h 38"/>
                    <a:gd name="T4" fmla="*/ 135 w 143"/>
                    <a:gd name="T5" fmla="*/ 0 h 38"/>
                    <a:gd name="T6" fmla="*/ 142 w 143"/>
                    <a:gd name="T7" fmla="*/ 12 h 38"/>
                    <a:gd name="T8" fmla="*/ 142 w 143"/>
                    <a:gd name="T9" fmla="*/ 37 h 38"/>
                    <a:gd name="T10" fmla="*/ 0 w 143"/>
                    <a:gd name="T11" fmla="*/ 37 h 38"/>
                    <a:gd name="T12" fmla="*/ 0 w 143"/>
                    <a:gd name="T13" fmla="*/ 12 h 38"/>
                    <a:gd name="T14" fmla="*/ 127 w 143"/>
                    <a:gd name="T15" fmla="*/ 12 h 38"/>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38"/>
                    <a:gd name="T26" fmla="*/ 143 w 143"/>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38">
                      <a:moveTo>
                        <a:pt x="127" y="12"/>
                      </a:moveTo>
                      <a:lnTo>
                        <a:pt x="123" y="0"/>
                      </a:lnTo>
                      <a:lnTo>
                        <a:pt x="135" y="0"/>
                      </a:lnTo>
                      <a:lnTo>
                        <a:pt x="142" y="12"/>
                      </a:lnTo>
                      <a:lnTo>
                        <a:pt x="142" y="37"/>
                      </a:lnTo>
                      <a:lnTo>
                        <a:pt x="0" y="37"/>
                      </a:lnTo>
                      <a:lnTo>
                        <a:pt x="0" y="12"/>
                      </a:lnTo>
                      <a:lnTo>
                        <a:pt x="127" y="12"/>
                      </a:lnTo>
                    </a:path>
                  </a:pathLst>
                </a:custGeom>
                <a:solidFill>
                  <a:srgbClr val="9F9F9F"/>
                </a:solidFill>
                <a:ln w="9525" cap="rnd">
                  <a:noFill/>
                  <a:round/>
                  <a:headEnd/>
                  <a:tailEnd/>
                </a:ln>
              </p:spPr>
              <p:txBody>
                <a:bodyPr/>
                <a:lstStyle/>
                <a:p>
                  <a:endParaRPr lang="en-US" dirty="0"/>
                </a:p>
              </p:txBody>
            </p:sp>
            <p:sp>
              <p:nvSpPr>
                <p:cNvPr id="19514" name="Freeform 59"/>
                <p:cNvSpPr>
                  <a:spLocks/>
                </p:cNvSpPr>
                <p:nvPr/>
              </p:nvSpPr>
              <p:spPr bwMode="auto">
                <a:xfrm>
                  <a:off x="4697" y="3549"/>
                  <a:ext cx="17" cy="17"/>
                </a:xfrm>
                <a:custGeom>
                  <a:avLst/>
                  <a:gdLst>
                    <a:gd name="T0" fmla="*/ 13 w 17"/>
                    <a:gd name="T1" fmla="*/ 16 h 17"/>
                    <a:gd name="T2" fmla="*/ 16 w 17"/>
                    <a:gd name="T3" fmla="*/ 0 h 17"/>
                    <a:gd name="T4" fmla="*/ 5 w 17"/>
                    <a:gd name="T5" fmla="*/ 0 h 17"/>
                    <a:gd name="T6" fmla="*/ 0 w 17"/>
                    <a:gd name="T7" fmla="*/ 16 h 17"/>
                    <a:gd name="T8" fmla="*/ 13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13" y="16"/>
                      </a:moveTo>
                      <a:lnTo>
                        <a:pt x="16" y="0"/>
                      </a:lnTo>
                      <a:lnTo>
                        <a:pt x="5" y="0"/>
                      </a:lnTo>
                      <a:lnTo>
                        <a:pt x="0" y="16"/>
                      </a:lnTo>
                      <a:lnTo>
                        <a:pt x="13" y="16"/>
                      </a:lnTo>
                    </a:path>
                  </a:pathLst>
                </a:custGeom>
                <a:solidFill>
                  <a:srgbClr val="5F5F5F"/>
                </a:solidFill>
                <a:ln w="9525" cap="rnd">
                  <a:noFill/>
                  <a:round/>
                  <a:headEnd/>
                  <a:tailEnd/>
                </a:ln>
              </p:spPr>
              <p:txBody>
                <a:bodyPr/>
                <a:lstStyle/>
                <a:p>
                  <a:endParaRPr lang="en-US" dirty="0"/>
                </a:p>
              </p:txBody>
            </p:sp>
            <p:sp>
              <p:nvSpPr>
                <p:cNvPr id="19515" name="Freeform 60"/>
                <p:cNvSpPr>
                  <a:spLocks/>
                </p:cNvSpPr>
                <p:nvPr/>
              </p:nvSpPr>
              <p:spPr bwMode="auto">
                <a:xfrm>
                  <a:off x="4964" y="3549"/>
                  <a:ext cx="17" cy="17"/>
                </a:xfrm>
                <a:custGeom>
                  <a:avLst/>
                  <a:gdLst>
                    <a:gd name="T0" fmla="*/ 2 w 17"/>
                    <a:gd name="T1" fmla="*/ 16 h 17"/>
                    <a:gd name="T2" fmla="*/ 0 w 17"/>
                    <a:gd name="T3" fmla="*/ 0 h 17"/>
                    <a:gd name="T4" fmla="*/ 10 w 17"/>
                    <a:gd name="T5" fmla="*/ 0 h 17"/>
                    <a:gd name="T6" fmla="*/ 16 w 17"/>
                    <a:gd name="T7" fmla="*/ 16 h 17"/>
                    <a:gd name="T8" fmla="*/ 2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2" y="16"/>
                      </a:moveTo>
                      <a:lnTo>
                        <a:pt x="0" y="0"/>
                      </a:lnTo>
                      <a:lnTo>
                        <a:pt x="10" y="0"/>
                      </a:lnTo>
                      <a:lnTo>
                        <a:pt x="16" y="16"/>
                      </a:lnTo>
                      <a:lnTo>
                        <a:pt x="2" y="16"/>
                      </a:lnTo>
                    </a:path>
                  </a:pathLst>
                </a:custGeom>
                <a:solidFill>
                  <a:srgbClr val="5F5F5F"/>
                </a:solidFill>
                <a:ln w="9525" cap="rnd">
                  <a:noFill/>
                  <a:round/>
                  <a:headEnd/>
                  <a:tailEnd/>
                </a:ln>
              </p:spPr>
              <p:txBody>
                <a:bodyPr/>
                <a:lstStyle/>
                <a:p>
                  <a:endParaRPr lang="en-US" dirty="0"/>
                </a:p>
              </p:txBody>
            </p:sp>
          </p:grpSp>
          <p:grpSp>
            <p:nvGrpSpPr>
              <p:cNvPr id="5" name="Group 61"/>
              <p:cNvGrpSpPr>
                <a:grpSpLocks/>
              </p:cNvGrpSpPr>
              <p:nvPr/>
            </p:nvGrpSpPr>
            <p:grpSpPr bwMode="auto">
              <a:xfrm>
                <a:off x="4707" y="3821"/>
                <a:ext cx="261" cy="170"/>
                <a:chOff x="4707" y="3821"/>
                <a:chExt cx="261" cy="170"/>
              </a:xfrm>
            </p:grpSpPr>
            <p:sp>
              <p:nvSpPr>
                <p:cNvPr id="19503" name="Rectangle 62"/>
                <p:cNvSpPr>
                  <a:spLocks noChangeArrowheads="1"/>
                </p:cNvSpPr>
                <p:nvPr/>
              </p:nvSpPr>
              <p:spPr bwMode="auto">
                <a:xfrm>
                  <a:off x="4707" y="3821"/>
                  <a:ext cx="261" cy="76"/>
                </a:xfrm>
                <a:prstGeom prst="rect">
                  <a:avLst/>
                </a:prstGeom>
                <a:solidFill>
                  <a:srgbClr val="808080"/>
                </a:solidFill>
                <a:ln w="12700">
                  <a:solidFill>
                    <a:srgbClr val="000000"/>
                  </a:solidFill>
                  <a:miter lim="800000"/>
                  <a:headEnd/>
                  <a:tailEnd/>
                </a:ln>
              </p:spPr>
              <p:txBody>
                <a:bodyPr wrap="none" anchor="ctr"/>
                <a:lstStyle/>
                <a:p>
                  <a:pPr eaLnBrk="0" hangingPunct="0"/>
                  <a:endParaRPr lang="en-US" dirty="0"/>
                </a:p>
              </p:txBody>
            </p:sp>
            <p:sp>
              <p:nvSpPr>
                <p:cNvPr id="19504" name="Rectangle 63"/>
                <p:cNvSpPr>
                  <a:spLocks noChangeArrowheads="1"/>
                </p:cNvSpPr>
                <p:nvPr/>
              </p:nvSpPr>
              <p:spPr bwMode="auto">
                <a:xfrm>
                  <a:off x="4723" y="3832"/>
                  <a:ext cx="228" cy="55"/>
                </a:xfrm>
                <a:prstGeom prst="rect">
                  <a:avLst/>
                </a:prstGeom>
                <a:solidFill>
                  <a:srgbClr val="FFFFFF"/>
                </a:solidFill>
                <a:ln w="12700">
                  <a:solidFill>
                    <a:srgbClr val="000000"/>
                  </a:solidFill>
                  <a:miter lim="800000"/>
                  <a:headEnd/>
                  <a:tailEnd/>
                </a:ln>
              </p:spPr>
              <p:txBody>
                <a:bodyPr wrap="none" anchor="ctr"/>
                <a:lstStyle/>
                <a:p>
                  <a:pPr eaLnBrk="0" hangingPunct="0"/>
                  <a:endParaRPr lang="en-US" dirty="0"/>
                </a:p>
              </p:txBody>
            </p:sp>
            <p:grpSp>
              <p:nvGrpSpPr>
                <p:cNvPr id="6" name="Group 64"/>
                <p:cNvGrpSpPr>
                  <a:grpSpLocks/>
                </p:cNvGrpSpPr>
                <p:nvPr/>
              </p:nvGrpSpPr>
              <p:grpSpPr bwMode="auto">
                <a:xfrm>
                  <a:off x="4806" y="3927"/>
                  <a:ext cx="62" cy="64"/>
                  <a:chOff x="4806" y="3927"/>
                  <a:chExt cx="62" cy="64"/>
                </a:xfrm>
              </p:grpSpPr>
              <p:sp>
                <p:nvSpPr>
                  <p:cNvPr id="19506" name="Oval 65"/>
                  <p:cNvSpPr>
                    <a:spLocks noChangeArrowheads="1"/>
                  </p:cNvSpPr>
                  <p:nvPr/>
                </p:nvSpPr>
                <p:spPr bwMode="auto">
                  <a:xfrm>
                    <a:off x="4811" y="3931"/>
                    <a:ext cx="57" cy="60"/>
                  </a:xfrm>
                  <a:prstGeom prst="ellipse">
                    <a:avLst/>
                  </a:prstGeom>
                  <a:solidFill>
                    <a:srgbClr val="3F3F3F"/>
                  </a:solidFill>
                  <a:ln w="12700">
                    <a:solidFill>
                      <a:srgbClr val="3F3F3F"/>
                    </a:solidFill>
                    <a:round/>
                    <a:headEnd/>
                    <a:tailEnd/>
                  </a:ln>
                </p:spPr>
                <p:txBody>
                  <a:bodyPr wrap="none" anchor="ctr"/>
                  <a:lstStyle/>
                  <a:p>
                    <a:pPr eaLnBrk="0" hangingPunct="0"/>
                    <a:endParaRPr lang="en-US" dirty="0"/>
                  </a:p>
                </p:txBody>
              </p:sp>
              <p:grpSp>
                <p:nvGrpSpPr>
                  <p:cNvPr id="7" name="Group 66"/>
                  <p:cNvGrpSpPr>
                    <a:grpSpLocks/>
                  </p:cNvGrpSpPr>
                  <p:nvPr/>
                </p:nvGrpSpPr>
                <p:grpSpPr bwMode="auto">
                  <a:xfrm>
                    <a:off x="4806" y="3927"/>
                    <a:ext cx="57" cy="60"/>
                    <a:chOff x="4806" y="3927"/>
                    <a:chExt cx="57" cy="60"/>
                  </a:xfrm>
                </p:grpSpPr>
                <p:sp>
                  <p:nvSpPr>
                    <p:cNvPr id="19508" name="Oval 67"/>
                    <p:cNvSpPr>
                      <a:spLocks noChangeArrowheads="1"/>
                    </p:cNvSpPr>
                    <p:nvPr/>
                  </p:nvSpPr>
                  <p:spPr bwMode="auto">
                    <a:xfrm>
                      <a:off x="4806" y="3927"/>
                      <a:ext cx="57" cy="60"/>
                    </a:xfrm>
                    <a:prstGeom prst="ellipse">
                      <a:avLst/>
                    </a:prstGeom>
                    <a:solidFill>
                      <a:srgbClr val="C0C0C0"/>
                    </a:solidFill>
                    <a:ln w="12700">
                      <a:solidFill>
                        <a:srgbClr val="808080"/>
                      </a:solidFill>
                      <a:round/>
                      <a:headEnd/>
                      <a:tailEnd/>
                    </a:ln>
                  </p:spPr>
                  <p:txBody>
                    <a:bodyPr wrap="none" anchor="ctr"/>
                    <a:lstStyle/>
                    <a:p>
                      <a:pPr eaLnBrk="0" hangingPunct="0"/>
                      <a:endParaRPr lang="en-US" dirty="0"/>
                    </a:p>
                  </p:txBody>
                </p:sp>
                <p:sp>
                  <p:nvSpPr>
                    <p:cNvPr id="19509" name="Oval 68"/>
                    <p:cNvSpPr>
                      <a:spLocks noChangeArrowheads="1"/>
                    </p:cNvSpPr>
                    <p:nvPr/>
                  </p:nvSpPr>
                  <p:spPr bwMode="auto">
                    <a:xfrm>
                      <a:off x="4831" y="3941"/>
                      <a:ext cx="6" cy="7"/>
                    </a:xfrm>
                    <a:prstGeom prst="ellipse">
                      <a:avLst/>
                    </a:prstGeom>
                    <a:solidFill>
                      <a:srgbClr val="3F3F3F"/>
                    </a:solidFill>
                    <a:ln w="12700">
                      <a:solidFill>
                        <a:srgbClr val="3F3F3F"/>
                      </a:solidFill>
                      <a:round/>
                      <a:headEnd/>
                      <a:tailEnd/>
                    </a:ln>
                  </p:spPr>
                  <p:txBody>
                    <a:bodyPr wrap="none" anchor="ctr"/>
                    <a:lstStyle/>
                    <a:p>
                      <a:pPr eaLnBrk="0" hangingPunct="0"/>
                      <a:endParaRPr lang="en-US" dirty="0"/>
                    </a:p>
                  </p:txBody>
                </p:sp>
                <p:sp>
                  <p:nvSpPr>
                    <p:cNvPr id="19510" name="Freeform 69"/>
                    <p:cNvSpPr>
                      <a:spLocks/>
                    </p:cNvSpPr>
                    <p:nvPr/>
                  </p:nvSpPr>
                  <p:spPr bwMode="auto">
                    <a:xfrm>
                      <a:off x="4826" y="3957"/>
                      <a:ext cx="17" cy="18"/>
                    </a:xfrm>
                    <a:custGeom>
                      <a:avLst/>
                      <a:gdLst>
                        <a:gd name="T0" fmla="*/ 5 w 17"/>
                        <a:gd name="T1" fmla="*/ 0 h 18"/>
                        <a:gd name="T2" fmla="*/ 0 w 17"/>
                        <a:gd name="T3" fmla="*/ 17 h 18"/>
                        <a:gd name="T4" fmla="*/ 16 w 17"/>
                        <a:gd name="T5" fmla="*/ 17 h 18"/>
                        <a:gd name="T6" fmla="*/ 11 w 17"/>
                        <a:gd name="T7" fmla="*/ 0 h 18"/>
                        <a:gd name="T8" fmla="*/ 5 w 17"/>
                        <a:gd name="T9" fmla="*/ 0 h 18"/>
                        <a:gd name="T10" fmla="*/ 0 60000 65536"/>
                        <a:gd name="T11" fmla="*/ 0 60000 65536"/>
                        <a:gd name="T12" fmla="*/ 0 60000 65536"/>
                        <a:gd name="T13" fmla="*/ 0 60000 65536"/>
                        <a:gd name="T14" fmla="*/ 0 60000 65536"/>
                        <a:gd name="T15" fmla="*/ 0 w 17"/>
                        <a:gd name="T16" fmla="*/ 0 h 18"/>
                        <a:gd name="T17" fmla="*/ 17 w 17"/>
                        <a:gd name="T18" fmla="*/ 18 h 18"/>
                      </a:gdLst>
                      <a:ahLst/>
                      <a:cxnLst>
                        <a:cxn ang="T10">
                          <a:pos x="T0" y="T1"/>
                        </a:cxn>
                        <a:cxn ang="T11">
                          <a:pos x="T2" y="T3"/>
                        </a:cxn>
                        <a:cxn ang="T12">
                          <a:pos x="T4" y="T5"/>
                        </a:cxn>
                        <a:cxn ang="T13">
                          <a:pos x="T6" y="T7"/>
                        </a:cxn>
                        <a:cxn ang="T14">
                          <a:pos x="T8" y="T9"/>
                        </a:cxn>
                      </a:cxnLst>
                      <a:rect l="T15" t="T16" r="T17" b="T18"/>
                      <a:pathLst>
                        <a:path w="17" h="18">
                          <a:moveTo>
                            <a:pt x="5" y="0"/>
                          </a:moveTo>
                          <a:lnTo>
                            <a:pt x="0" y="17"/>
                          </a:lnTo>
                          <a:lnTo>
                            <a:pt x="16" y="17"/>
                          </a:lnTo>
                          <a:lnTo>
                            <a:pt x="11" y="0"/>
                          </a:lnTo>
                          <a:lnTo>
                            <a:pt x="5" y="0"/>
                          </a:lnTo>
                        </a:path>
                      </a:pathLst>
                    </a:custGeom>
                    <a:solidFill>
                      <a:srgbClr val="3F3F3F"/>
                    </a:solidFill>
                    <a:ln w="9525" cap="rnd">
                      <a:noFill/>
                      <a:round/>
                      <a:headEnd/>
                      <a:tailEnd/>
                    </a:ln>
                  </p:spPr>
                  <p:txBody>
                    <a:bodyPr/>
                    <a:lstStyle/>
                    <a:p>
                      <a:endParaRPr lang="en-US" dirty="0"/>
                    </a:p>
                  </p:txBody>
                </p:sp>
              </p:grpSp>
            </p:grpSp>
          </p:grpSp>
        </p:grpSp>
        <p:grpSp>
          <p:nvGrpSpPr>
            <p:cNvPr id="8" name="Group 70"/>
            <p:cNvGrpSpPr>
              <a:grpSpLocks/>
            </p:cNvGrpSpPr>
            <p:nvPr/>
          </p:nvGrpSpPr>
          <p:grpSpPr bwMode="auto">
            <a:xfrm>
              <a:off x="4286" y="2224"/>
              <a:ext cx="1126" cy="1284"/>
              <a:chOff x="4286" y="2224"/>
              <a:chExt cx="1126" cy="1284"/>
            </a:xfrm>
          </p:grpSpPr>
          <p:grpSp>
            <p:nvGrpSpPr>
              <p:cNvPr id="9" name="Group 71"/>
              <p:cNvGrpSpPr>
                <a:grpSpLocks/>
              </p:cNvGrpSpPr>
              <p:nvPr/>
            </p:nvGrpSpPr>
            <p:grpSpPr bwMode="auto">
              <a:xfrm>
                <a:off x="4888" y="2260"/>
                <a:ext cx="461" cy="432"/>
                <a:chOff x="4888" y="2260"/>
                <a:chExt cx="461" cy="432"/>
              </a:xfrm>
            </p:grpSpPr>
            <p:sp>
              <p:nvSpPr>
                <p:cNvPr id="19492" name="Freeform 72"/>
                <p:cNvSpPr>
                  <a:spLocks/>
                </p:cNvSpPr>
                <p:nvPr/>
              </p:nvSpPr>
              <p:spPr bwMode="auto">
                <a:xfrm>
                  <a:off x="4920" y="2260"/>
                  <a:ext cx="429" cy="432"/>
                </a:xfrm>
                <a:custGeom>
                  <a:avLst/>
                  <a:gdLst>
                    <a:gd name="T0" fmla="*/ 95 w 429"/>
                    <a:gd name="T1" fmla="*/ 0 h 432"/>
                    <a:gd name="T2" fmla="*/ 428 w 429"/>
                    <a:gd name="T3" fmla="*/ 21 h 432"/>
                    <a:gd name="T4" fmla="*/ 310 w 429"/>
                    <a:gd name="T5" fmla="*/ 431 h 432"/>
                    <a:gd name="T6" fmla="*/ 0 w 429"/>
                    <a:gd name="T7" fmla="*/ 431 h 432"/>
                    <a:gd name="T8" fmla="*/ 95 w 429"/>
                    <a:gd name="T9" fmla="*/ 0 h 432"/>
                    <a:gd name="T10" fmla="*/ 0 60000 65536"/>
                    <a:gd name="T11" fmla="*/ 0 60000 65536"/>
                    <a:gd name="T12" fmla="*/ 0 60000 65536"/>
                    <a:gd name="T13" fmla="*/ 0 60000 65536"/>
                    <a:gd name="T14" fmla="*/ 0 60000 65536"/>
                    <a:gd name="T15" fmla="*/ 0 w 429"/>
                    <a:gd name="T16" fmla="*/ 0 h 432"/>
                    <a:gd name="T17" fmla="*/ 429 w 429"/>
                    <a:gd name="T18" fmla="*/ 432 h 432"/>
                  </a:gdLst>
                  <a:ahLst/>
                  <a:cxnLst>
                    <a:cxn ang="T10">
                      <a:pos x="T0" y="T1"/>
                    </a:cxn>
                    <a:cxn ang="T11">
                      <a:pos x="T2" y="T3"/>
                    </a:cxn>
                    <a:cxn ang="T12">
                      <a:pos x="T4" y="T5"/>
                    </a:cxn>
                    <a:cxn ang="T13">
                      <a:pos x="T6" y="T7"/>
                    </a:cxn>
                    <a:cxn ang="T14">
                      <a:pos x="T8" y="T9"/>
                    </a:cxn>
                  </a:cxnLst>
                  <a:rect l="T15" t="T16" r="T17" b="T18"/>
                  <a:pathLst>
                    <a:path w="429" h="432">
                      <a:moveTo>
                        <a:pt x="95" y="0"/>
                      </a:moveTo>
                      <a:lnTo>
                        <a:pt x="428" y="21"/>
                      </a:lnTo>
                      <a:lnTo>
                        <a:pt x="310" y="431"/>
                      </a:lnTo>
                      <a:lnTo>
                        <a:pt x="0" y="431"/>
                      </a:lnTo>
                      <a:lnTo>
                        <a:pt x="95" y="0"/>
                      </a:lnTo>
                    </a:path>
                  </a:pathLst>
                </a:custGeom>
                <a:solidFill>
                  <a:srgbClr val="9F9FBF"/>
                </a:solidFill>
                <a:ln w="9525" cap="rnd">
                  <a:noFill/>
                  <a:round/>
                  <a:headEnd/>
                  <a:tailEnd/>
                </a:ln>
              </p:spPr>
              <p:txBody>
                <a:bodyPr/>
                <a:lstStyle/>
                <a:p>
                  <a:endParaRPr lang="en-US" dirty="0"/>
                </a:p>
              </p:txBody>
            </p:sp>
            <p:sp>
              <p:nvSpPr>
                <p:cNvPr id="19493" name="Freeform 73"/>
                <p:cNvSpPr>
                  <a:spLocks/>
                </p:cNvSpPr>
                <p:nvPr/>
              </p:nvSpPr>
              <p:spPr bwMode="auto">
                <a:xfrm>
                  <a:off x="4911" y="2272"/>
                  <a:ext cx="413" cy="416"/>
                </a:xfrm>
                <a:custGeom>
                  <a:avLst/>
                  <a:gdLst>
                    <a:gd name="T0" fmla="*/ 91 w 413"/>
                    <a:gd name="T1" fmla="*/ 0 h 416"/>
                    <a:gd name="T2" fmla="*/ 412 w 413"/>
                    <a:gd name="T3" fmla="*/ 20 h 416"/>
                    <a:gd name="T4" fmla="*/ 299 w 413"/>
                    <a:gd name="T5" fmla="*/ 415 h 416"/>
                    <a:gd name="T6" fmla="*/ 0 w 413"/>
                    <a:gd name="T7" fmla="*/ 415 h 416"/>
                    <a:gd name="T8" fmla="*/ 91 w 413"/>
                    <a:gd name="T9" fmla="*/ 0 h 416"/>
                    <a:gd name="T10" fmla="*/ 0 60000 65536"/>
                    <a:gd name="T11" fmla="*/ 0 60000 65536"/>
                    <a:gd name="T12" fmla="*/ 0 60000 65536"/>
                    <a:gd name="T13" fmla="*/ 0 60000 65536"/>
                    <a:gd name="T14" fmla="*/ 0 60000 65536"/>
                    <a:gd name="T15" fmla="*/ 0 w 413"/>
                    <a:gd name="T16" fmla="*/ 0 h 416"/>
                    <a:gd name="T17" fmla="*/ 413 w 413"/>
                    <a:gd name="T18" fmla="*/ 416 h 416"/>
                  </a:gdLst>
                  <a:ahLst/>
                  <a:cxnLst>
                    <a:cxn ang="T10">
                      <a:pos x="T0" y="T1"/>
                    </a:cxn>
                    <a:cxn ang="T11">
                      <a:pos x="T2" y="T3"/>
                    </a:cxn>
                    <a:cxn ang="T12">
                      <a:pos x="T4" y="T5"/>
                    </a:cxn>
                    <a:cxn ang="T13">
                      <a:pos x="T6" y="T7"/>
                    </a:cxn>
                    <a:cxn ang="T14">
                      <a:pos x="T8" y="T9"/>
                    </a:cxn>
                  </a:cxnLst>
                  <a:rect l="T15" t="T16" r="T17" b="T18"/>
                  <a:pathLst>
                    <a:path w="413" h="416">
                      <a:moveTo>
                        <a:pt x="91" y="0"/>
                      </a:moveTo>
                      <a:lnTo>
                        <a:pt x="412" y="20"/>
                      </a:lnTo>
                      <a:lnTo>
                        <a:pt x="299" y="415"/>
                      </a:lnTo>
                      <a:lnTo>
                        <a:pt x="0" y="415"/>
                      </a:lnTo>
                      <a:lnTo>
                        <a:pt x="91" y="0"/>
                      </a:lnTo>
                    </a:path>
                  </a:pathLst>
                </a:custGeom>
                <a:solidFill>
                  <a:srgbClr val="BFBFDF"/>
                </a:solidFill>
                <a:ln w="9525" cap="rnd">
                  <a:noFill/>
                  <a:round/>
                  <a:headEnd/>
                  <a:tailEnd/>
                </a:ln>
              </p:spPr>
              <p:txBody>
                <a:bodyPr/>
                <a:lstStyle/>
                <a:p>
                  <a:endParaRPr lang="en-US" dirty="0"/>
                </a:p>
              </p:txBody>
            </p:sp>
            <p:sp>
              <p:nvSpPr>
                <p:cNvPr id="19494" name="Freeform 74"/>
                <p:cNvSpPr>
                  <a:spLocks/>
                </p:cNvSpPr>
                <p:nvPr/>
              </p:nvSpPr>
              <p:spPr bwMode="auto">
                <a:xfrm>
                  <a:off x="4899" y="2288"/>
                  <a:ext cx="382" cy="385"/>
                </a:xfrm>
                <a:custGeom>
                  <a:avLst/>
                  <a:gdLst>
                    <a:gd name="T0" fmla="*/ 84 w 382"/>
                    <a:gd name="T1" fmla="*/ 0 h 385"/>
                    <a:gd name="T2" fmla="*/ 381 w 382"/>
                    <a:gd name="T3" fmla="*/ 18 h 385"/>
                    <a:gd name="T4" fmla="*/ 277 w 382"/>
                    <a:gd name="T5" fmla="*/ 384 h 385"/>
                    <a:gd name="T6" fmla="*/ 0 w 382"/>
                    <a:gd name="T7" fmla="*/ 384 h 385"/>
                    <a:gd name="T8" fmla="*/ 84 w 382"/>
                    <a:gd name="T9" fmla="*/ 0 h 385"/>
                    <a:gd name="T10" fmla="*/ 0 60000 65536"/>
                    <a:gd name="T11" fmla="*/ 0 60000 65536"/>
                    <a:gd name="T12" fmla="*/ 0 60000 65536"/>
                    <a:gd name="T13" fmla="*/ 0 60000 65536"/>
                    <a:gd name="T14" fmla="*/ 0 60000 65536"/>
                    <a:gd name="T15" fmla="*/ 0 w 382"/>
                    <a:gd name="T16" fmla="*/ 0 h 385"/>
                    <a:gd name="T17" fmla="*/ 382 w 382"/>
                    <a:gd name="T18" fmla="*/ 385 h 385"/>
                  </a:gdLst>
                  <a:ahLst/>
                  <a:cxnLst>
                    <a:cxn ang="T10">
                      <a:pos x="T0" y="T1"/>
                    </a:cxn>
                    <a:cxn ang="T11">
                      <a:pos x="T2" y="T3"/>
                    </a:cxn>
                    <a:cxn ang="T12">
                      <a:pos x="T4" y="T5"/>
                    </a:cxn>
                    <a:cxn ang="T13">
                      <a:pos x="T6" y="T7"/>
                    </a:cxn>
                    <a:cxn ang="T14">
                      <a:pos x="T8" y="T9"/>
                    </a:cxn>
                  </a:cxnLst>
                  <a:rect l="T15" t="T16" r="T17" b="T18"/>
                  <a:pathLst>
                    <a:path w="382" h="385">
                      <a:moveTo>
                        <a:pt x="84" y="0"/>
                      </a:moveTo>
                      <a:lnTo>
                        <a:pt x="381" y="18"/>
                      </a:lnTo>
                      <a:lnTo>
                        <a:pt x="277" y="384"/>
                      </a:lnTo>
                      <a:lnTo>
                        <a:pt x="0" y="384"/>
                      </a:lnTo>
                      <a:lnTo>
                        <a:pt x="84" y="0"/>
                      </a:lnTo>
                    </a:path>
                  </a:pathLst>
                </a:custGeom>
                <a:solidFill>
                  <a:srgbClr val="DFDFFF"/>
                </a:solidFill>
                <a:ln w="9525" cap="rnd">
                  <a:noFill/>
                  <a:round/>
                  <a:headEnd/>
                  <a:tailEnd/>
                </a:ln>
              </p:spPr>
              <p:txBody>
                <a:bodyPr/>
                <a:lstStyle/>
                <a:p>
                  <a:endParaRPr lang="en-US" dirty="0"/>
                </a:p>
              </p:txBody>
            </p:sp>
            <p:sp>
              <p:nvSpPr>
                <p:cNvPr id="19495" name="Freeform 75"/>
                <p:cNvSpPr>
                  <a:spLocks/>
                </p:cNvSpPr>
                <p:nvPr/>
              </p:nvSpPr>
              <p:spPr bwMode="auto">
                <a:xfrm>
                  <a:off x="4888" y="2302"/>
                  <a:ext cx="354" cy="383"/>
                </a:xfrm>
                <a:custGeom>
                  <a:avLst/>
                  <a:gdLst>
                    <a:gd name="T0" fmla="*/ 85 w 354"/>
                    <a:gd name="T1" fmla="*/ 0 h 383"/>
                    <a:gd name="T2" fmla="*/ 353 w 354"/>
                    <a:gd name="T3" fmla="*/ 16 h 383"/>
                    <a:gd name="T4" fmla="*/ 245 w 354"/>
                    <a:gd name="T5" fmla="*/ 381 h 383"/>
                    <a:gd name="T6" fmla="*/ 0 w 354"/>
                    <a:gd name="T7" fmla="*/ 382 h 383"/>
                    <a:gd name="T8" fmla="*/ 85 w 354"/>
                    <a:gd name="T9" fmla="*/ 0 h 383"/>
                    <a:gd name="T10" fmla="*/ 0 60000 65536"/>
                    <a:gd name="T11" fmla="*/ 0 60000 65536"/>
                    <a:gd name="T12" fmla="*/ 0 60000 65536"/>
                    <a:gd name="T13" fmla="*/ 0 60000 65536"/>
                    <a:gd name="T14" fmla="*/ 0 60000 65536"/>
                    <a:gd name="T15" fmla="*/ 0 w 354"/>
                    <a:gd name="T16" fmla="*/ 0 h 383"/>
                    <a:gd name="T17" fmla="*/ 354 w 354"/>
                    <a:gd name="T18" fmla="*/ 383 h 383"/>
                  </a:gdLst>
                  <a:ahLst/>
                  <a:cxnLst>
                    <a:cxn ang="T10">
                      <a:pos x="T0" y="T1"/>
                    </a:cxn>
                    <a:cxn ang="T11">
                      <a:pos x="T2" y="T3"/>
                    </a:cxn>
                    <a:cxn ang="T12">
                      <a:pos x="T4" y="T5"/>
                    </a:cxn>
                    <a:cxn ang="T13">
                      <a:pos x="T6" y="T7"/>
                    </a:cxn>
                    <a:cxn ang="T14">
                      <a:pos x="T8" y="T9"/>
                    </a:cxn>
                  </a:cxnLst>
                  <a:rect l="T15" t="T16" r="T17" b="T18"/>
                  <a:pathLst>
                    <a:path w="354" h="383">
                      <a:moveTo>
                        <a:pt x="85" y="0"/>
                      </a:moveTo>
                      <a:lnTo>
                        <a:pt x="353" y="16"/>
                      </a:lnTo>
                      <a:lnTo>
                        <a:pt x="245" y="381"/>
                      </a:lnTo>
                      <a:lnTo>
                        <a:pt x="0" y="382"/>
                      </a:lnTo>
                      <a:lnTo>
                        <a:pt x="85" y="0"/>
                      </a:lnTo>
                    </a:path>
                  </a:pathLst>
                </a:custGeom>
                <a:solidFill>
                  <a:srgbClr val="FFFFFF"/>
                </a:solidFill>
                <a:ln w="9525" cap="rnd">
                  <a:noFill/>
                  <a:round/>
                  <a:headEnd/>
                  <a:tailEnd/>
                </a:ln>
              </p:spPr>
              <p:txBody>
                <a:bodyPr/>
                <a:lstStyle/>
                <a:p>
                  <a:endParaRPr lang="en-US" dirty="0"/>
                </a:p>
              </p:txBody>
            </p:sp>
          </p:grpSp>
          <p:grpSp>
            <p:nvGrpSpPr>
              <p:cNvPr id="10" name="Group 76"/>
              <p:cNvGrpSpPr>
                <a:grpSpLocks/>
              </p:cNvGrpSpPr>
              <p:nvPr/>
            </p:nvGrpSpPr>
            <p:grpSpPr bwMode="auto">
              <a:xfrm>
                <a:off x="4314" y="2287"/>
                <a:ext cx="450" cy="432"/>
                <a:chOff x="4314" y="2287"/>
                <a:chExt cx="450" cy="432"/>
              </a:xfrm>
            </p:grpSpPr>
            <p:sp>
              <p:nvSpPr>
                <p:cNvPr id="19488" name="Freeform 77"/>
                <p:cNvSpPr>
                  <a:spLocks/>
                </p:cNvSpPr>
                <p:nvPr/>
              </p:nvSpPr>
              <p:spPr bwMode="auto">
                <a:xfrm>
                  <a:off x="4314" y="2287"/>
                  <a:ext cx="429" cy="432"/>
                </a:xfrm>
                <a:custGeom>
                  <a:avLst/>
                  <a:gdLst>
                    <a:gd name="T0" fmla="*/ 333 w 429"/>
                    <a:gd name="T1" fmla="*/ 0 h 432"/>
                    <a:gd name="T2" fmla="*/ 0 w 429"/>
                    <a:gd name="T3" fmla="*/ 21 h 432"/>
                    <a:gd name="T4" fmla="*/ 118 w 429"/>
                    <a:gd name="T5" fmla="*/ 431 h 432"/>
                    <a:gd name="T6" fmla="*/ 428 w 429"/>
                    <a:gd name="T7" fmla="*/ 431 h 432"/>
                    <a:gd name="T8" fmla="*/ 333 w 429"/>
                    <a:gd name="T9" fmla="*/ 0 h 432"/>
                    <a:gd name="T10" fmla="*/ 0 60000 65536"/>
                    <a:gd name="T11" fmla="*/ 0 60000 65536"/>
                    <a:gd name="T12" fmla="*/ 0 60000 65536"/>
                    <a:gd name="T13" fmla="*/ 0 60000 65536"/>
                    <a:gd name="T14" fmla="*/ 0 60000 65536"/>
                    <a:gd name="T15" fmla="*/ 0 w 429"/>
                    <a:gd name="T16" fmla="*/ 0 h 432"/>
                    <a:gd name="T17" fmla="*/ 429 w 429"/>
                    <a:gd name="T18" fmla="*/ 432 h 432"/>
                  </a:gdLst>
                  <a:ahLst/>
                  <a:cxnLst>
                    <a:cxn ang="T10">
                      <a:pos x="T0" y="T1"/>
                    </a:cxn>
                    <a:cxn ang="T11">
                      <a:pos x="T2" y="T3"/>
                    </a:cxn>
                    <a:cxn ang="T12">
                      <a:pos x="T4" y="T5"/>
                    </a:cxn>
                    <a:cxn ang="T13">
                      <a:pos x="T6" y="T7"/>
                    </a:cxn>
                    <a:cxn ang="T14">
                      <a:pos x="T8" y="T9"/>
                    </a:cxn>
                  </a:cxnLst>
                  <a:rect l="T15" t="T16" r="T17" b="T18"/>
                  <a:pathLst>
                    <a:path w="429" h="432">
                      <a:moveTo>
                        <a:pt x="333" y="0"/>
                      </a:moveTo>
                      <a:lnTo>
                        <a:pt x="0" y="21"/>
                      </a:lnTo>
                      <a:lnTo>
                        <a:pt x="118" y="431"/>
                      </a:lnTo>
                      <a:lnTo>
                        <a:pt x="428" y="431"/>
                      </a:lnTo>
                      <a:lnTo>
                        <a:pt x="333" y="0"/>
                      </a:lnTo>
                    </a:path>
                  </a:pathLst>
                </a:custGeom>
                <a:solidFill>
                  <a:srgbClr val="FFFF9F"/>
                </a:solidFill>
                <a:ln w="9525" cap="rnd">
                  <a:noFill/>
                  <a:round/>
                  <a:headEnd/>
                  <a:tailEnd/>
                </a:ln>
              </p:spPr>
              <p:txBody>
                <a:bodyPr/>
                <a:lstStyle/>
                <a:p>
                  <a:endParaRPr lang="en-US" dirty="0"/>
                </a:p>
              </p:txBody>
            </p:sp>
            <p:sp>
              <p:nvSpPr>
                <p:cNvPr id="19489" name="Freeform 78"/>
                <p:cNvSpPr>
                  <a:spLocks/>
                </p:cNvSpPr>
                <p:nvPr/>
              </p:nvSpPr>
              <p:spPr bwMode="auto">
                <a:xfrm>
                  <a:off x="4335" y="2299"/>
                  <a:ext cx="413" cy="416"/>
                </a:xfrm>
                <a:custGeom>
                  <a:avLst/>
                  <a:gdLst>
                    <a:gd name="T0" fmla="*/ 321 w 413"/>
                    <a:gd name="T1" fmla="*/ 0 h 416"/>
                    <a:gd name="T2" fmla="*/ 0 w 413"/>
                    <a:gd name="T3" fmla="*/ 20 h 416"/>
                    <a:gd name="T4" fmla="*/ 113 w 413"/>
                    <a:gd name="T5" fmla="*/ 415 h 416"/>
                    <a:gd name="T6" fmla="*/ 412 w 413"/>
                    <a:gd name="T7" fmla="*/ 415 h 416"/>
                    <a:gd name="T8" fmla="*/ 321 w 413"/>
                    <a:gd name="T9" fmla="*/ 0 h 416"/>
                    <a:gd name="T10" fmla="*/ 0 60000 65536"/>
                    <a:gd name="T11" fmla="*/ 0 60000 65536"/>
                    <a:gd name="T12" fmla="*/ 0 60000 65536"/>
                    <a:gd name="T13" fmla="*/ 0 60000 65536"/>
                    <a:gd name="T14" fmla="*/ 0 60000 65536"/>
                    <a:gd name="T15" fmla="*/ 0 w 413"/>
                    <a:gd name="T16" fmla="*/ 0 h 416"/>
                    <a:gd name="T17" fmla="*/ 413 w 413"/>
                    <a:gd name="T18" fmla="*/ 416 h 416"/>
                  </a:gdLst>
                  <a:ahLst/>
                  <a:cxnLst>
                    <a:cxn ang="T10">
                      <a:pos x="T0" y="T1"/>
                    </a:cxn>
                    <a:cxn ang="T11">
                      <a:pos x="T2" y="T3"/>
                    </a:cxn>
                    <a:cxn ang="T12">
                      <a:pos x="T4" y="T5"/>
                    </a:cxn>
                    <a:cxn ang="T13">
                      <a:pos x="T6" y="T7"/>
                    </a:cxn>
                    <a:cxn ang="T14">
                      <a:pos x="T8" y="T9"/>
                    </a:cxn>
                  </a:cxnLst>
                  <a:rect l="T15" t="T16" r="T17" b="T18"/>
                  <a:pathLst>
                    <a:path w="413" h="416">
                      <a:moveTo>
                        <a:pt x="321" y="0"/>
                      </a:moveTo>
                      <a:lnTo>
                        <a:pt x="0" y="20"/>
                      </a:lnTo>
                      <a:lnTo>
                        <a:pt x="113" y="415"/>
                      </a:lnTo>
                      <a:lnTo>
                        <a:pt x="412" y="415"/>
                      </a:lnTo>
                      <a:lnTo>
                        <a:pt x="321" y="0"/>
                      </a:lnTo>
                    </a:path>
                  </a:pathLst>
                </a:custGeom>
                <a:solidFill>
                  <a:srgbClr val="FFFFBF"/>
                </a:solidFill>
                <a:ln w="9525" cap="rnd">
                  <a:noFill/>
                  <a:round/>
                  <a:headEnd/>
                  <a:tailEnd/>
                </a:ln>
              </p:spPr>
              <p:txBody>
                <a:bodyPr/>
                <a:lstStyle/>
                <a:p>
                  <a:endParaRPr lang="en-US" dirty="0"/>
                </a:p>
              </p:txBody>
            </p:sp>
            <p:sp>
              <p:nvSpPr>
                <p:cNvPr id="19490" name="Freeform 79"/>
                <p:cNvSpPr>
                  <a:spLocks/>
                </p:cNvSpPr>
                <p:nvPr/>
              </p:nvSpPr>
              <p:spPr bwMode="auto">
                <a:xfrm>
                  <a:off x="4370" y="2309"/>
                  <a:ext cx="382" cy="385"/>
                </a:xfrm>
                <a:custGeom>
                  <a:avLst/>
                  <a:gdLst>
                    <a:gd name="T0" fmla="*/ 297 w 382"/>
                    <a:gd name="T1" fmla="*/ 0 h 385"/>
                    <a:gd name="T2" fmla="*/ 0 w 382"/>
                    <a:gd name="T3" fmla="*/ 18 h 385"/>
                    <a:gd name="T4" fmla="*/ 104 w 382"/>
                    <a:gd name="T5" fmla="*/ 384 h 385"/>
                    <a:gd name="T6" fmla="*/ 381 w 382"/>
                    <a:gd name="T7" fmla="*/ 384 h 385"/>
                    <a:gd name="T8" fmla="*/ 297 w 382"/>
                    <a:gd name="T9" fmla="*/ 0 h 385"/>
                    <a:gd name="T10" fmla="*/ 0 60000 65536"/>
                    <a:gd name="T11" fmla="*/ 0 60000 65536"/>
                    <a:gd name="T12" fmla="*/ 0 60000 65536"/>
                    <a:gd name="T13" fmla="*/ 0 60000 65536"/>
                    <a:gd name="T14" fmla="*/ 0 60000 65536"/>
                    <a:gd name="T15" fmla="*/ 0 w 382"/>
                    <a:gd name="T16" fmla="*/ 0 h 385"/>
                    <a:gd name="T17" fmla="*/ 382 w 382"/>
                    <a:gd name="T18" fmla="*/ 385 h 385"/>
                  </a:gdLst>
                  <a:ahLst/>
                  <a:cxnLst>
                    <a:cxn ang="T10">
                      <a:pos x="T0" y="T1"/>
                    </a:cxn>
                    <a:cxn ang="T11">
                      <a:pos x="T2" y="T3"/>
                    </a:cxn>
                    <a:cxn ang="T12">
                      <a:pos x="T4" y="T5"/>
                    </a:cxn>
                    <a:cxn ang="T13">
                      <a:pos x="T6" y="T7"/>
                    </a:cxn>
                    <a:cxn ang="T14">
                      <a:pos x="T8" y="T9"/>
                    </a:cxn>
                  </a:cxnLst>
                  <a:rect l="T15" t="T16" r="T17" b="T18"/>
                  <a:pathLst>
                    <a:path w="382" h="385">
                      <a:moveTo>
                        <a:pt x="297" y="0"/>
                      </a:moveTo>
                      <a:lnTo>
                        <a:pt x="0" y="18"/>
                      </a:lnTo>
                      <a:lnTo>
                        <a:pt x="104" y="384"/>
                      </a:lnTo>
                      <a:lnTo>
                        <a:pt x="381" y="384"/>
                      </a:lnTo>
                      <a:lnTo>
                        <a:pt x="297" y="0"/>
                      </a:lnTo>
                    </a:path>
                  </a:pathLst>
                </a:custGeom>
                <a:solidFill>
                  <a:srgbClr val="FFFFDF"/>
                </a:solidFill>
                <a:ln w="9525" cap="rnd">
                  <a:noFill/>
                  <a:round/>
                  <a:headEnd/>
                  <a:tailEnd/>
                </a:ln>
              </p:spPr>
              <p:txBody>
                <a:bodyPr/>
                <a:lstStyle/>
                <a:p>
                  <a:endParaRPr lang="en-US" dirty="0"/>
                </a:p>
              </p:txBody>
            </p:sp>
            <p:sp>
              <p:nvSpPr>
                <p:cNvPr id="19491" name="Freeform 80"/>
                <p:cNvSpPr>
                  <a:spLocks/>
                </p:cNvSpPr>
                <p:nvPr/>
              </p:nvSpPr>
              <p:spPr bwMode="auto">
                <a:xfrm>
                  <a:off x="4410" y="2323"/>
                  <a:ext cx="354" cy="383"/>
                </a:xfrm>
                <a:custGeom>
                  <a:avLst/>
                  <a:gdLst>
                    <a:gd name="T0" fmla="*/ 268 w 354"/>
                    <a:gd name="T1" fmla="*/ 0 h 383"/>
                    <a:gd name="T2" fmla="*/ 0 w 354"/>
                    <a:gd name="T3" fmla="*/ 16 h 383"/>
                    <a:gd name="T4" fmla="*/ 108 w 354"/>
                    <a:gd name="T5" fmla="*/ 381 h 383"/>
                    <a:gd name="T6" fmla="*/ 353 w 354"/>
                    <a:gd name="T7" fmla="*/ 382 h 383"/>
                    <a:gd name="T8" fmla="*/ 268 w 354"/>
                    <a:gd name="T9" fmla="*/ 0 h 383"/>
                    <a:gd name="T10" fmla="*/ 0 60000 65536"/>
                    <a:gd name="T11" fmla="*/ 0 60000 65536"/>
                    <a:gd name="T12" fmla="*/ 0 60000 65536"/>
                    <a:gd name="T13" fmla="*/ 0 60000 65536"/>
                    <a:gd name="T14" fmla="*/ 0 60000 65536"/>
                    <a:gd name="T15" fmla="*/ 0 w 354"/>
                    <a:gd name="T16" fmla="*/ 0 h 383"/>
                    <a:gd name="T17" fmla="*/ 354 w 354"/>
                    <a:gd name="T18" fmla="*/ 383 h 383"/>
                  </a:gdLst>
                  <a:ahLst/>
                  <a:cxnLst>
                    <a:cxn ang="T10">
                      <a:pos x="T0" y="T1"/>
                    </a:cxn>
                    <a:cxn ang="T11">
                      <a:pos x="T2" y="T3"/>
                    </a:cxn>
                    <a:cxn ang="T12">
                      <a:pos x="T4" y="T5"/>
                    </a:cxn>
                    <a:cxn ang="T13">
                      <a:pos x="T6" y="T7"/>
                    </a:cxn>
                    <a:cxn ang="T14">
                      <a:pos x="T8" y="T9"/>
                    </a:cxn>
                  </a:cxnLst>
                  <a:rect l="T15" t="T16" r="T17" b="T18"/>
                  <a:pathLst>
                    <a:path w="354" h="383">
                      <a:moveTo>
                        <a:pt x="268" y="0"/>
                      </a:moveTo>
                      <a:lnTo>
                        <a:pt x="0" y="16"/>
                      </a:lnTo>
                      <a:lnTo>
                        <a:pt x="108" y="381"/>
                      </a:lnTo>
                      <a:lnTo>
                        <a:pt x="353" y="382"/>
                      </a:lnTo>
                      <a:lnTo>
                        <a:pt x="268" y="0"/>
                      </a:lnTo>
                    </a:path>
                  </a:pathLst>
                </a:custGeom>
                <a:solidFill>
                  <a:srgbClr val="FFFFFF"/>
                </a:solidFill>
                <a:ln w="9525" cap="rnd">
                  <a:noFill/>
                  <a:round/>
                  <a:headEnd/>
                  <a:tailEnd/>
                </a:ln>
              </p:spPr>
              <p:txBody>
                <a:bodyPr/>
                <a:lstStyle/>
                <a:p>
                  <a:endParaRPr lang="en-US" dirty="0"/>
                </a:p>
              </p:txBody>
            </p:sp>
          </p:grpSp>
          <p:grpSp>
            <p:nvGrpSpPr>
              <p:cNvPr id="11" name="Group 81"/>
              <p:cNvGrpSpPr>
                <a:grpSpLocks/>
              </p:cNvGrpSpPr>
              <p:nvPr/>
            </p:nvGrpSpPr>
            <p:grpSpPr bwMode="auto">
              <a:xfrm>
                <a:off x="4587" y="2224"/>
                <a:ext cx="472" cy="528"/>
                <a:chOff x="4587" y="2224"/>
                <a:chExt cx="472" cy="528"/>
              </a:xfrm>
            </p:grpSpPr>
            <p:sp>
              <p:nvSpPr>
                <p:cNvPr id="19485" name="Freeform 82"/>
                <p:cNvSpPr>
                  <a:spLocks/>
                </p:cNvSpPr>
                <p:nvPr/>
              </p:nvSpPr>
              <p:spPr bwMode="auto">
                <a:xfrm>
                  <a:off x="4587" y="2224"/>
                  <a:ext cx="472" cy="528"/>
                </a:xfrm>
                <a:custGeom>
                  <a:avLst/>
                  <a:gdLst>
                    <a:gd name="T0" fmla="*/ 59 w 472"/>
                    <a:gd name="T1" fmla="*/ 527 h 528"/>
                    <a:gd name="T2" fmla="*/ 0 w 472"/>
                    <a:gd name="T3" fmla="*/ 18 h 528"/>
                    <a:gd name="T4" fmla="*/ 230 w 472"/>
                    <a:gd name="T5" fmla="*/ 0 h 528"/>
                    <a:gd name="T6" fmla="*/ 471 w 472"/>
                    <a:gd name="T7" fmla="*/ 12 h 528"/>
                    <a:gd name="T8" fmla="*/ 453 w 472"/>
                    <a:gd name="T9" fmla="*/ 527 h 528"/>
                    <a:gd name="T10" fmla="*/ 59 w 472"/>
                    <a:gd name="T11" fmla="*/ 527 h 528"/>
                    <a:gd name="T12" fmla="*/ 0 60000 65536"/>
                    <a:gd name="T13" fmla="*/ 0 60000 65536"/>
                    <a:gd name="T14" fmla="*/ 0 60000 65536"/>
                    <a:gd name="T15" fmla="*/ 0 60000 65536"/>
                    <a:gd name="T16" fmla="*/ 0 60000 65536"/>
                    <a:gd name="T17" fmla="*/ 0 60000 65536"/>
                    <a:gd name="T18" fmla="*/ 0 w 472"/>
                    <a:gd name="T19" fmla="*/ 0 h 528"/>
                    <a:gd name="T20" fmla="*/ 472 w 472"/>
                    <a:gd name="T21" fmla="*/ 528 h 528"/>
                  </a:gdLst>
                  <a:ahLst/>
                  <a:cxnLst>
                    <a:cxn ang="T12">
                      <a:pos x="T0" y="T1"/>
                    </a:cxn>
                    <a:cxn ang="T13">
                      <a:pos x="T2" y="T3"/>
                    </a:cxn>
                    <a:cxn ang="T14">
                      <a:pos x="T4" y="T5"/>
                    </a:cxn>
                    <a:cxn ang="T15">
                      <a:pos x="T6" y="T7"/>
                    </a:cxn>
                    <a:cxn ang="T16">
                      <a:pos x="T8" y="T9"/>
                    </a:cxn>
                    <a:cxn ang="T17">
                      <a:pos x="T10" y="T11"/>
                    </a:cxn>
                  </a:cxnLst>
                  <a:rect l="T18" t="T19" r="T20" b="T21"/>
                  <a:pathLst>
                    <a:path w="472" h="528">
                      <a:moveTo>
                        <a:pt x="59" y="527"/>
                      </a:moveTo>
                      <a:lnTo>
                        <a:pt x="0" y="18"/>
                      </a:lnTo>
                      <a:lnTo>
                        <a:pt x="230" y="0"/>
                      </a:lnTo>
                      <a:lnTo>
                        <a:pt x="471" y="12"/>
                      </a:lnTo>
                      <a:lnTo>
                        <a:pt x="453" y="527"/>
                      </a:lnTo>
                      <a:lnTo>
                        <a:pt x="59" y="527"/>
                      </a:lnTo>
                    </a:path>
                  </a:pathLst>
                </a:custGeom>
                <a:solidFill>
                  <a:srgbClr val="9F9F9F"/>
                </a:solidFill>
                <a:ln w="9525" cap="rnd">
                  <a:noFill/>
                  <a:round/>
                  <a:headEnd/>
                  <a:tailEnd/>
                </a:ln>
              </p:spPr>
              <p:txBody>
                <a:bodyPr/>
                <a:lstStyle/>
                <a:p>
                  <a:endParaRPr lang="en-US" dirty="0"/>
                </a:p>
              </p:txBody>
            </p:sp>
            <p:sp>
              <p:nvSpPr>
                <p:cNvPr id="19486" name="Freeform 83"/>
                <p:cNvSpPr>
                  <a:spLocks/>
                </p:cNvSpPr>
                <p:nvPr/>
              </p:nvSpPr>
              <p:spPr bwMode="auto">
                <a:xfrm>
                  <a:off x="4605" y="2239"/>
                  <a:ext cx="442" cy="494"/>
                </a:xfrm>
                <a:custGeom>
                  <a:avLst/>
                  <a:gdLst>
                    <a:gd name="T0" fmla="*/ 55 w 442"/>
                    <a:gd name="T1" fmla="*/ 493 h 494"/>
                    <a:gd name="T2" fmla="*/ 0 w 442"/>
                    <a:gd name="T3" fmla="*/ 16 h 494"/>
                    <a:gd name="T4" fmla="*/ 215 w 442"/>
                    <a:gd name="T5" fmla="*/ 0 h 494"/>
                    <a:gd name="T6" fmla="*/ 441 w 442"/>
                    <a:gd name="T7" fmla="*/ 11 h 494"/>
                    <a:gd name="T8" fmla="*/ 424 w 442"/>
                    <a:gd name="T9" fmla="*/ 493 h 494"/>
                    <a:gd name="T10" fmla="*/ 55 w 442"/>
                    <a:gd name="T11" fmla="*/ 493 h 494"/>
                    <a:gd name="T12" fmla="*/ 0 60000 65536"/>
                    <a:gd name="T13" fmla="*/ 0 60000 65536"/>
                    <a:gd name="T14" fmla="*/ 0 60000 65536"/>
                    <a:gd name="T15" fmla="*/ 0 60000 65536"/>
                    <a:gd name="T16" fmla="*/ 0 60000 65536"/>
                    <a:gd name="T17" fmla="*/ 0 60000 65536"/>
                    <a:gd name="T18" fmla="*/ 0 w 442"/>
                    <a:gd name="T19" fmla="*/ 0 h 494"/>
                    <a:gd name="T20" fmla="*/ 442 w 442"/>
                    <a:gd name="T21" fmla="*/ 494 h 494"/>
                  </a:gdLst>
                  <a:ahLst/>
                  <a:cxnLst>
                    <a:cxn ang="T12">
                      <a:pos x="T0" y="T1"/>
                    </a:cxn>
                    <a:cxn ang="T13">
                      <a:pos x="T2" y="T3"/>
                    </a:cxn>
                    <a:cxn ang="T14">
                      <a:pos x="T4" y="T5"/>
                    </a:cxn>
                    <a:cxn ang="T15">
                      <a:pos x="T6" y="T7"/>
                    </a:cxn>
                    <a:cxn ang="T16">
                      <a:pos x="T8" y="T9"/>
                    </a:cxn>
                    <a:cxn ang="T17">
                      <a:pos x="T10" y="T11"/>
                    </a:cxn>
                  </a:cxnLst>
                  <a:rect l="T18" t="T19" r="T20" b="T21"/>
                  <a:pathLst>
                    <a:path w="442" h="494">
                      <a:moveTo>
                        <a:pt x="55" y="493"/>
                      </a:moveTo>
                      <a:lnTo>
                        <a:pt x="0" y="16"/>
                      </a:lnTo>
                      <a:lnTo>
                        <a:pt x="215" y="0"/>
                      </a:lnTo>
                      <a:lnTo>
                        <a:pt x="441" y="11"/>
                      </a:lnTo>
                      <a:lnTo>
                        <a:pt x="424" y="493"/>
                      </a:lnTo>
                      <a:lnTo>
                        <a:pt x="55" y="493"/>
                      </a:lnTo>
                    </a:path>
                  </a:pathLst>
                </a:custGeom>
                <a:solidFill>
                  <a:srgbClr val="C0C0C0"/>
                </a:solidFill>
                <a:ln w="9525" cap="rnd">
                  <a:noFill/>
                  <a:round/>
                  <a:headEnd/>
                  <a:tailEnd/>
                </a:ln>
              </p:spPr>
              <p:txBody>
                <a:bodyPr/>
                <a:lstStyle/>
                <a:p>
                  <a:endParaRPr lang="en-US" dirty="0"/>
                </a:p>
              </p:txBody>
            </p:sp>
            <p:sp>
              <p:nvSpPr>
                <p:cNvPr id="19487" name="Freeform 84"/>
                <p:cNvSpPr>
                  <a:spLocks/>
                </p:cNvSpPr>
                <p:nvPr/>
              </p:nvSpPr>
              <p:spPr bwMode="auto">
                <a:xfrm>
                  <a:off x="4617" y="2260"/>
                  <a:ext cx="417" cy="466"/>
                </a:xfrm>
                <a:custGeom>
                  <a:avLst/>
                  <a:gdLst>
                    <a:gd name="T0" fmla="*/ 52 w 417"/>
                    <a:gd name="T1" fmla="*/ 465 h 466"/>
                    <a:gd name="T2" fmla="*/ 0 w 417"/>
                    <a:gd name="T3" fmla="*/ 15 h 466"/>
                    <a:gd name="T4" fmla="*/ 203 w 417"/>
                    <a:gd name="T5" fmla="*/ 0 h 466"/>
                    <a:gd name="T6" fmla="*/ 416 w 417"/>
                    <a:gd name="T7" fmla="*/ 10 h 466"/>
                    <a:gd name="T8" fmla="*/ 400 w 417"/>
                    <a:gd name="T9" fmla="*/ 465 h 466"/>
                    <a:gd name="T10" fmla="*/ 52 w 417"/>
                    <a:gd name="T11" fmla="*/ 465 h 466"/>
                    <a:gd name="T12" fmla="*/ 0 60000 65536"/>
                    <a:gd name="T13" fmla="*/ 0 60000 65536"/>
                    <a:gd name="T14" fmla="*/ 0 60000 65536"/>
                    <a:gd name="T15" fmla="*/ 0 60000 65536"/>
                    <a:gd name="T16" fmla="*/ 0 60000 65536"/>
                    <a:gd name="T17" fmla="*/ 0 60000 65536"/>
                    <a:gd name="T18" fmla="*/ 0 w 417"/>
                    <a:gd name="T19" fmla="*/ 0 h 466"/>
                    <a:gd name="T20" fmla="*/ 417 w 417"/>
                    <a:gd name="T21" fmla="*/ 466 h 466"/>
                  </a:gdLst>
                  <a:ahLst/>
                  <a:cxnLst>
                    <a:cxn ang="T12">
                      <a:pos x="T0" y="T1"/>
                    </a:cxn>
                    <a:cxn ang="T13">
                      <a:pos x="T2" y="T3"/>
                    </a:cxn>
                    <a:cxn ang="T14">
                      <a:pos x="T4" y="T5"/>
                    </a:cxn>
                    <a:cxn ang="T15">
                      <a:pos x="T6" y="T7"/>
                    </a:cxn>
                    <a:cxn ang="T16">
                      <a:pos x="T8" y="T9"/>
                    </a:cxn>
                    <a:cxn ang="T17">
                      <a:pos x="T10" y="T11"/>
                    </a:cxn>
                  </a:cxnLst>
                  <a:rect l="T18" t="T19" r="T20" b="T21"/>
                  <a:pathLst>
                    <a:path w="417" h="466">
                      <a:moveTo>
                        <a:pt x="52" y="465"/>
                      </a:moveTo>
                      <a:lnTo>
                        <a:pt x="0" y="15"/>
                      </a:lnTo>
                      <a:lnTo>
                        <a:pt x="203" y="0"/>
                      </a:lnTo>
                      <a:lnTo>
                        <a:pt x="416" y="10"/>
                      </a:lnTo>
                      <a:lnTo>
                        <a:pt x="400" y="465"/>
                      </a:lnTo>
                      <a:lnTo>
                        <a:pt x="52" y="465"/>
                      </a:lnTo>
                    </a:path>
                  </a:pathLst>
                </a:custGeom>
                <a:solidFill>
                  <a:srgbClr val="FFFFFF"/>
                </a:solidFill>
                <a:ln w="9525" cap="rnd">
                  <a:noFill/>
                  <a:round/>
                  <a:headEnd/>
                  <a:tailEnd/>
                </a:ln>
              </p:spPr>
              <p:txBody>
                <a:bodyPr/>
                <a:lstStyle/>
                <a:p>
                  <a:endParaRPr lang="en-US" dirty="0"/>
                </a:p>
              </p:txBody>
            </p:sp>
          </p:grpSp>
          <p:grpSp>
            <p:nvGrpSpPr>
              <p:cNvPr id="12" name="Group 85"/>
              <p:cNvGrpSpPr>
                <a:grpSpLocks/>
              </p:cNvGrpSpPr>
              <p:nvPr/>
            </p:nvGrpSpPr>
            <p:grpSpPr bwMode="auto">
              <a:xfrm>
                <a:off x="4286" y="2697"/>
                <a:ext cx="1126" cy="811"/>
                <a:chOff x="4286" y="2697"/>
                <a:chExt cx="1126" cy="811"/>
              </a:xfrm>
            </p:grpSpPr>
            <p:sp>
              <p:nvSpPr>
                <p:cNvPr id="19470" name="Freeform 86"/>
                <p:cNvSpPr>
                  <a:spLocks/>
                </p:cNvSpPr>
                <p:nvPr/>
              </p:nvSpPr>
              <p:spPr bwMode="auto">
                <a:xfrm>
                  <a:off x="4286" y="2697"/>
                  <a:ext cx="1126" cy="811"/>
                </a:xfrm>
                <a:custGeom>
                  <a:avLst/>
                  <a:gdLst>
                    <a:gd name="T0" fmla="*/ 1024 w 1126"/>
                    <a:gd name="T1" fmla="*/ 0 h 811"/>
                    <a:gd name="T2" fmla="*/ 102 w 1126"/>
                    <a:gd name="T3" fmla="*/ 0 h 811"/>
                    <a:gd name="T4" fmla="*/ 89 w 1126"/>
                    <a:gd name="T5" fmla="*/ 26 h 811"/>
                    <a:gd name="T6" fmla="*/ 77 w 1126"/>
                    <a:gd name="T7" fmla="*/ 52 h 811"/>
                    <a:gd name="T8" fmla="*/ 65 w 1126"/>
                    <a:gd name="T9" fmla="*/ 80 h 811"/>
                    <a:gd name="T10" fmla="*/ 55 w 1126"/>
                    <a:gd name="T11" fmla="*/ 104 h 811"/>
                    <a:gd name="T12" fmla="*/ 45 w 1126"/>
                    <a:gd name="T13" fmla="*/ 138 h 811"/>
                    <a:gd name="T14" fmla="*/ 36 w 1126"/>
                    <a:gd name="T15" fmla="*/ 167 h 811"/>
                    <a:gd name="T16" fmla="*/ 28 w 1126"/>
                    <a:gd name="T17" fmla="*/ 198 h 811"/>
                    <a:gd name="T18" fmla="*/ 21 w 1126"/>
                    <a:gd name="T19" fmla="*/ 229 h 811"/>
                    <a:gd name="T20" fmla="*/ 12 w 1126"/>
                    <a:gd name="T21" fmla="*/ 268 h 811"/>
                    <a:gd name="T22" fmla="*/ 5 w 1126"/>
                    <a:gd name="T23" fmla="*/ 308 h 811"/>
                    <a:gd name="T24" fmla="*/ 2 w 1126"/>
                    <a:gd name="T25" fmla="*/ 360 h 811"/>
                    <a:gd name="T26" fmla="*/ 0 w 1126"/>
                    <a:gd name="T27" fmla="*/ 424 h 811"/>
                    <a:gd name="T28" fmla="*/ 1 w 1126"/>
                    <a:gd name="T29" fmla="*/ 482 h 811"/>
                    <a:gd name="T30" fmla="*/ 5 w 1126"/>
                    <a:gd name="T31" fmla="*/ 529 h 811"/>
                    <a:gd name="T32" fmla="*/ 11 w 1126"/>
                    <a:gd name="T33" fmla="*/ 576 h 811"/>
                    <a:gd name="T34" fmla="*/ 18 w 1126"/>
                    <a:gd name="T35" fmla="*/ 617 h 811"/>
                    <a:gd name="T36" fmla="*/ 28 w 1126"/>
                    <a:gd name="T37" fmla="*/ 664 h 811"/>
                    <a:gd name="T38" fmla="*/ 39 w 1126"/>
                    <a:gd name="T39" fmla="*/ 703 h 811"/>
                    <a:gd name="T40" fmla="*/ 54 w 1126"/>
                    <a:gd name="T41" fmla="*/ 751 h 811"/>
                    <a:gd name="T42" fmla="*/ 76 w 1126"/>
                    <a:gd name="T43" fmla="*/ 810 h 811"/>
                    <a:gd name="T44" fmla="*/ 1050 w 1126"/>
                    <a:gd name="T45" fmla="*/ 810 h 811"/>
                    <a:gd name="T46" fmla="*/ 1064 w 1126"/>
                    <a:gd name="T47" fmla="*/ 772 h 811"/>
                    <a:gd name="T48" fmla="*/ 1077 w 1126"/>
                    <a:gd name="T49" fmla="*/ 734 h 811"/>
                    <a:gd name="T50" fmla="*/ 1088 w 1126"/>
                    <a:gd name="T51" fmla="*/ 702 h 811"/>
                    <a:gd name="T52" fmla="*/ 1097 w 1126"/>
                    <a:gd name="T53" fmla="*/ 668 h 811"/>
                    <a:gd name="T54" fmla="*/ 1106 w 1126"/>
                    <a:gd name="T55" fmla="*/ 628 h 811"/>
                    <a:gd name="T56" fmla="*/ 1112 w 1126"/>
                    <a:gd name="T57" fmla="*/ 590 h 811"/>
                    <a:gd name="T58" fmla="*/ 1118 w 1126"/>
                    <a:gd name="T59" fmla="*/ 550 h 811"/>
                    <a:gd name="T60" fmla="*/ 1122 w 1126"/>
                    <a:gd name="T61" fmla="*/ 513 h 811"/>
                    <a:gd name="T62" fmla="*/ 1124 w 1126"/>
                    <a:gd name="T63" fmla="*/ 480 h 811"/>
                    <a:gd name="T64" fmla="*/ 1125 w 1126"/>
                    <a:gd name="T65" fmla="*/ 440 h 811"/>
                    <a:gd name="T66" fmla="*/ 1125 w 1126"/>
                    <a:gd name="T67" fmla="*/ 404 h 811"/>
                    <a:gd name="T68" fmla="*/ 1123 w 1126"/>
                    <a:gd name="T69" fmla="*/ 364 h 811"/>
                    <a:gd name="T70" fmla="*/ 1119 w 1126"/>
                    <a:gd name="T71" fmla="*/ 327 h 811"/>
                    <a:gd name="T72" fmla="*/ 1116 w 1126"/>
                    <a:gd name="T73" fmla="*/ 295 h 811"/>
                    <a:gd name="T74" fmla="*/ 1111 w 1126"/>
                    <a:gd name="T75" fmla="*/ 264 h 811"/>
                    <a:gd name="T76" fmla="*/ 1105 w 1126"/>
                    <a:gd name="T77" fmla="*/ 231 h 811"/>
                    <a:gd name="T78" fmla="*/ 1097 w 1126"/>
                    <a:gd name="T79" fmla="*/ 197 h 811"/>
                    <a:gd name="T80" fmla="*/ 1088 w 1126"/>
                    <a:gd name="T81" fmla="*/ 162 h 811"/>
                    <a:gd name="T82" fmla="*/ 1077 w 1126"/>
                    <a:gd name="T83" fmla="*/ 129 h 811"/>
                    <a:gd name="T84" fmla="*/ 1065 w 1126"/>
                    <a:gd name="T85" fmla="*/ 96 h 811"/>
                    <a:gd name="T86" fmla="*/ 1051 w 1126"/>
                    <a:gd name="T87" fmla="*/ 60 h 811"/>
                    <a:gd name="T88" fmla="*/ 1036 w 1126"/>
                    <a:gd name="T89" fmla="*/ 27 h 811"/>
                    <a:gd name="T90" fmla="*/ 1024 w 1126"/>
                    <a:gd name="T91" fmla="*/ 0 h 81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26"/>
                    <a:gd name="T139" fmla="*/ 0 h 811"/>
                    <a:gd name="T140" fmla="*/ 1126 w 1126"/>
                    <a:gd name="T141" fmla="*/ 811 h 811"/>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26" h="811">
                      <a:moveTo>
                        <a:pt x="1024" y="0"/>
                      </a:moveTo>
                      <a:lnTo>
                        <a:pt x="102" y="0"/>
                      </a:lnTo>
                      <a:lnTo>
                        <a:pt x="89" y="26"/>
                      </a:lnTo>
                      <a:lnTo>
                        <a:pt x="77" y="52"/>
                      </a:lnTo>
                      <a:lnTo>
                        <a:pt x="65" y="80"/>
                      </a:lnTo>
                      <a:lnTo>
                        <a:pt x="55" y="104"/>
                      </a:lnTo>
                      <a:lnTo>
                        <a:pt x="45" y="138"/>
                      </a:lnTo>
                      <a:lnTo>
                        <a:pt x="36" y="167"/>
                      </a:lnTo>
                      <a:lnTo>
                        <a:pt x="28" y="198"/>
                      </a:lnTo>
                      <a:lnTo>
                        <a:pt x="21" y="229"/>
                      </a:lnTo>
                      <a:lnTo>
                        <a:pt x="12" y="268"/>
                      </a:lnTo>
                      <a:lnTo>
                        <a:pt x="5" y="308"/>
                      </a:lnTo>
                      <a:lnTo>
                        <a:pt x="2" y="360"/>
                      </a:lnTo>
                      <a:lnTo>
                        <a:pt x="0" y="424"/>
                      </a:lnTo>
                      <a:lnTo>
                        <a:pt x="1" y="482"/>
                      </a:lnTo>
                      <a:lnTo>
                        <a:pt x="5" y="529"/>
                      </a:lnTo>
                      <a:lnTo>
                        <a:pt x="11" y="576"/>
                      </a:lnTo>
                      <a:lnTo>
                        <a:pt x="18" y="617"/>
                      </a:lnTo>
                      <a:lnTo>
                        <a:pt x="28" y="664"/>
                      </a:lnTo>
                      <a:lnTo>
                        <a:pt x="39" y="703"/>
                      </a:lnTo>
                      <a:lnTo>
                        <a:pt x="54" y="751"/>
                      </a:lnTo>
                      <a:lnTo>
                        <a:pt x="76" y="810"/>
                      </a:lnTo>
                      <a:lnTo>
                        <a:pt x="1050" y="810"/>
                      </a:lnTo>
                      <a:lnTo>
                        <a:pt x="1064" y="772"/>
                      </a:lnTo>
                      <a:lnTo>
                        <a:pt x="1077" y="734"/>
                      </a:lnTo>
                      <a:lnTo>
                        <a:pt x="1088" y="702"/>
                      </a:lnTo>
                      <a:lnTo>
                        <a:pt x="1097" y="668"/>
                      </a:lnTo>
                      <a:lnTo>
                        <a:pt x="1106" y="628"/>
                      </a:lnTo>
                      <a:lnTo>
                        <a:pt x="1112" y="590"/>
                      </a:lnTo>
                      <a:lnTo>
                        <a:pt x="1118" y="550"/>
                      </a:lnTo>
                      <a:lnTo>
                        <a:pt x="1122" y="513"/>
                      </a:lnTo>
                      <a:lnTo>
                        <a:pt x="1124" y="480"/>
                      </a:lnTo>
                      <a:lnTo>
                        <a:pt x="1125" y="440"/>
                      </a:lnTo>
                      <a:lnTo>
                        <a:pt x="1125" y="404"/>
                      </a:lnTo>
                      <a:lnTo>
                        <a:pt x="1123" y="364"/>
                      </a:lnTo>
                      <a:lnTo>
                        <a:pt x="1119" y="327"/>
                      </a:lnTo>
                      <a:lnTo>
                        <a:pt x="1116" y="295"/>
                      </a:lnTo>
                      <a:lnTo>
                        <a:pt x="1111" y="264"/>
                      </a:lnTo>
                      <a:lnTo>
                        <a:pt x="1105" y="231"/>
                      </a:lnTo>
                      <a:lnTo>
                        <a:pt x="1097" y="197"/>
                      </a:lnTo>
                      <a:lnTo>
                        <a:pt x="1088" y="162"/>
                      </a:lnTo>
                      <a:lnTo>
                        <a:pt x="1077" y="129"/>
                      </a:lnTo>
                      <a:lnTo>
                        <a:pt x="1065" y="96"/>
                      </a:lnTo>
                      <a:lnTo>
                        <a:pt x="1051" y="60"/>
                      </a:lnTo>
                      <a:lnTo>
                        <a:pt x="1036" y="27"/>
                      </a:lnTo>
                      <a:lnTo>
                        <a:pt x="1024" y="0"/>
                      </a:lnTo>
                    </a:path>
                  </a:pathLst>
                </a:custGeom>
                <a:solidFill>
                  <a:srgbClr val="C0C0C0"/>
                </a:solidFill>
                <a:ln w="12700" cap="rnd" cmpd="sng">
                  <a:solidFill>
                    <a:srgbClr val="000000"/>
                  </a:solidFill>
                  <a:prstDash val="solid"/>
                  <a:round/>
                  <a:headEnd/>
                  <a:tailEnd/>
                </a:ln>
              </p:spPr>
              <p:txBody>
                <a:bodyPr/>
                <a:lstStyle/>
                <a:p>
                  <a:endParaRPr lang="en-US" dirty="0"/>
                </a:p>
              </p:txBody>
            </p:sp>
            <p:grpSp>
              <p:nvGrpSpPr>
                <p:cNvPr id="13" name="Group 87"/>
                <p:cNvGrpSpPr>
                  <a:grpSpLocks/>
                </p:cNvGrpSpPr>
                <p:nvPr/>
              </p:nvGrpSpPr>
              <p:grpSpPr bwMode="auto">
                <a:xfrm>
                  <a:off x="4643" y="2860"/>
                  <a:ext cx="423" cy="125"/>
                  <a:chOff x="4643" y="2860"/>
                  <a:chExt cx="423" cy="125"/>
                </a:xfrm>
              </p:grpSpPr>
              <p:sp>
                <p:nvSpPr>
                  <p:cNvPr id="19480" name="Freeform 88"/>
                  <p:cNvSpPr>
                    <a:spLocks/>
                  </p:cNvSpPr>
                  <p:nvPr/>
                </p:nvSpPr>
                <p:spPr bwMode="auto">
                  <a:xfrm>
                    <a:off x="4643" y="2870"/>
                    <a:ext cx="423" cy="115"/>
                  </a:xfrm>
                  <a:custGeom>
                    <a:avLst/>
                    <a:gdLst>
                      <a:gd name="T0" fmla="*/ 27 w 423"/>
                      <a:gd name="T1" fmla="*/ 44 h 115"/>
                      <a:gd name="T2" fmla="*/ 65 w 423"/>
                      <a:gd name="T3" fmla="*/ 93 h 115"/>
                      <a:gd name="T4" fmla="*/ 405 w 423"/>
                      <a:gd name="T5" fmla="*/ 93 h 115"/>
                      <a:gd name="T6" fmla="*/ 361 w 423"/>
                      <a:gd name="T7" fmla="*/ 36 h 115"/>
                      <a:gd name="T8" fmla="*/ 361 w 423"/>
                      <a:gd name="T9" fmla="*/ 0 h 115"/>
                      <a:gd name="T10" fmla="*/ 422 w 423"/>
                      <a:gd name="T11" fmla="*/ 78 h 115"/>
                      <a:gd name="T12" fmla="*/ 422 w 423"/>
                      <a:gd name="T13" fmla="*/ 114 h 115"/>
                      <a:gd name="T14" fmla="*/ 56 w 423"/>
                      <a:gd name="T15" fmla="*/ 114 h 115"/>
                      <a:gd name="T16" fmla="*/ 0 w 423"/>
                      <a:gd name="T17" fmla="*/ 44 h 115"/>
                      <a:gd name="T18" fmla="*/ 27 w 423"/>
                      <a:gd name="T19" fmla="*/ 44 h 11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23"/>
                      <a:gd name="T31" fmla="*/ 0 h 115"/>
                      <a:gd name="T32" fmla="*/ 423 w 423"/>
                      <a:gd name="T33" fmla="*/ 115 h 11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23" h="115">
                        <a:moveTo>
                          <a:pt x="27" y="44"/>
                        </a:moveTo>
                        <a:lnTo>
                          <a:pt x="65" y="93"/>
                        </a:lnTo>
                        <a:lnTo>
                          <a:pt x="405" y="93"/>
                        </a:lnTo>
                        <a:lnTo>
                          <a:pt x="361" y="36"/>
                        </a:lnTo>
                        <a:lnTo>
                          <a:pt x="361" y="0"/>
                        </a:lnTo>
                        <a:lnTo>
                          <a:pt x="422" y="78"/>
                        </a:lnTo>
                        <a:lnTo>
                          <a:pt x="422" y="114"/>
                        </a:lnTo>
                        <a:lnTo>
                          <a:pt x="56" y="114"/>
                        </a:lnTo>
                        <a:lnTo>
                          <a:pt x="0" y="44"/>
                        </a:lnTo>
                        <a:lnTo>
                          <a:pt x="27" y="44"/>
                        </a:lnTo>
                      </a:path>
                    </a:pathLst>
                  </a:custGeom>
                  <a:solidFill>
                    <a:srgbClr val="5F5F5F"/>
                  </a:solidFill>
                  <a:ln w="9525" cap="rnd">
                    <a:noFill/>
                    <a:round/>
                    <a:headEnd/>
                    <a:tailEnd/>
                  </a:ln>
                </p:spPr>
                <p:txBody>
                  <a:bodyPr/>
                  <a:lstStyle/>
                  <a:p>
                    <a:endParaRPr lang="en-US" dirty="0"/>
                  </a:p>
                </p:txBody>
              </p:sp>
              <p:sp>
                <p:nvSpPr>
                  <p:cNvPr id="19481" name="Freeform 89"/>
                  <p:cNvSpPr>
                    <a:spLocks/>
                  </p:cNvSpPr>
                  <p:nvPr/>
                </p:nvSpPr>
                <p:spPr bwMode="auto">
                  <a:xfrm>
                    <a:off x="4643" y="2860"/>
                    <a:ext cx="190" cy="52"/>
                  </a:xfrm>
                  <a:custGeom>
                    <a:avLst/>
                    <a:gdLst>
                      <a:gd name="T0" fmla="*/ 19 w 190"/>
                      <a:gd name="T1" fmla="*/ 16 h 52"/>
                      <a:gd name="T2" fmla="*/ 25 w 190"/>
                      <a:gd name="T3" fmla="*/ 0 h 52"/>
                      <a:gd name="T4" fmla="*/ 9 w 190"/>
                      <a:gd name="T5" fmla="*/ 0 h 52"/>
                      <a:gd name="T6" fmla="*/ 0 w 190"/>
                      <a:gd name="T7" fmla="*/ 16 h 52"/>
                      <a:gd name="T8" fmla="*/ 0 w 190"/>
                      <a:gd name="T9" fmla="*/ 51 h 52"/>
                      <a:gd name="T10" fmla="*/ 189 w 190"/>
                      <a:gd name="T11" fmla="*/ 51 h 52"/>
                      <a:gd name="T12" fmla="*/ 189 w 190"/>
                      <a:gd name="T13" fmla="*/ 16 h 52"/>
                      <a:gd name="T14" fmla="*/ 19 w 190"/>
                      <a:gd name="T15" fmla="*/ 16 h 52"/>
                      <a:gd name="T16" fmla="*/ 0 60000 65536"/>
                      <a:gd name="T17" fmla="*/ 0 60000 65536"/>
                      <a:gd name="T18" fmla="*/ 0 60000 65536"/>
                      <a:gd name="T19" fmla="*/ 0 60000 65536"/>
                      <a:gd name="T20" fmla="*/ 0 60000 65536"/>
                      <a:gd name="T21" fmla="*/ 0 60000 65536"/>
                      <a:gd name="T22" fmla="*/ 0 60000 65536"/>
                      <a:gd name="T23" fmla="*/ 0 60000 65536"/>
                      <a:gd name="T24" fmla="*/ 0 w 190"/>
                      <a:gd name="T25" fmla="*/ 0 h 52"/>
                      <a:gd name="T26" fmla="*/ 190 w 190"/>
                      <a:gd name="T27" fmla="*/ 52 h 5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0" h="52">
                        <a:moveTo>
                          <a:pt x="19" y="16"/>
                        </a:moveTo>
                        <a:lnTo>
                          <a:pt x="25" y="0"/>
                        </a:lnTo>
                        <a:lnTo>
                          <a:pt x="9" y="0"/>
                        </a:lnTo>
                        <a:lnTo>
                          <a:pt x="0" y="16"/>
                        </a:lnTo>
                        <a:lnTo>
                          <a:pt x="0" y="51"/>
                        </a:lnTo>
                        <a:lnTo>
                          <a:pt x="189" y="51"/>
                        </a:lnTo>
                        <a:lnTo>
                          <a:pt x="189" y="16"/>
                        </a:lnTo>
                        <a:lnTo>
                          <a:pt x="19" y="16"/>
                        </a:lnTo>
                      </a:path>
                    </a:pathLst>
                  </a:custGeom>
                  <a:solidFill>
                    <a:srgbClr val="9F9F9F"/>
                  </a:solidFill>
                  <a:ln w="9525" cap="rnd">
                    <a:noFill/>
                    <a:round/>
                    <a:headEnd/>
                    <a:tailEnd/>
                  </a:ln>
                </p:spPr>
                <p:txBody>
                  <a:bodyPr/>
                  <a:lstStyle/>
                  <a:p>
                    <a:endParaRPr lang="en-US" dirty="0"/>
                  </a:p>
                </p:txBody>
              </p:sp>
              <p:sp>
                <p:nvSpPr>
                  <p:cNvPr id="19482" name="Freeform 90"/>
                  <p:cNvSpPr>
                    <a:spLocks/>
                  </p:cNvSpPr>
                  <p:nvPr/>
                </p:nvSpPr>
                <p:spPr bwMode="auto">
                  <a:xfrm>
                    <a:off x="4822" y="2860"/>
                    <a:ext cx="190" cy="52"/>
                  </a:xfrm>
                  <a:custGeom>
                    <a:avLst/>
                    <a:gdLst>
                      <a:gd name="T0" fmla="*/ 169 w 190"/>
                      <a:gd name="T1" fmla="*/ 16 h 52"/>
                      <a:gd name="T2" fmla="*/ 163 w 190"/>
                      <a:gd name="T3" fmla="*/ 0 h 52"/>
                      <a:gd name="T4" fmla="*/ 179 w 190"/>
                      <a:gd name="T5" fmla="*/ 0 h 52"/>
                      <a:gd name="T6" fmla="*/ 189 w 190"/>
                      <a:gd name="T7" fmla="*/ 16 h 52"/>
                      <a:gd name="T8" fmla="*/ 189 w 190"/>
                      <a:gd name="T9" fmla="*/ 51 h 52"/>
                      <a:gd name="T10" fmla="*/ 0 w 190"/>
                      <a:gd name="T11" fmla="*/ 51 h 52"/>
                      <a:gd name="T12" fmla="*/ 0 w 190"/>
                      <a:gd name="T13" fmla="*/ 16 h 52"/>
                      <a:gd name="T14" fmla="*/ 169 w 190"/>
                      <a:gd name="T15" fmla="*/ 16 h 52"/>
                      <a:gd name="T16" fmla="*/ 0 60000 65536"/>
                      <a:gd name="T17" fmla="*/ 0 60000 65536"/>
                      <a:gd name="T18" fmla="*/ 0 60000 65536"/>
                      <a:gd name="T19" fmla="*/ 0 60000 65536"/>
                      <a:gd name="T20" fmla="*/ 0 60000 65536"/>
                      <a:gd name="T21" fmla="*/ 0 60000 65536"/>
                      <a:gd name="T22" fmla="*/ 0 60000 65536"/>
                      <a:gd name="T23" fmla="*/ 0 60000 65536"/>
                      <a:gd name="T24" fmla="*/ 0 w 190"/>
                      <a:gd name="T25" fmla="*/ 0 h 52"/>
                      <a:gd name="T26" fmla="*/ 190 w 190"/>
                      <a:gd name="T27" fmla="*/ 52 h 5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0" h="52">
                        <a:moveTo>
                          <a:pt x="169" y="16"/>
                        </a:moveTo>
                        <a:lnTo>
                          <a:pt x="163" y="0"/>
                        </a:lnTo>
                        <a:lnTo>
                          <a:pt x="179" y="0"/>
                        </a:lnTo>
                        <a:lnTo>
                          <a:pt x="189" y="16"/>
                        </a:lnTo>
                        <a:lnTo>
                          <a:pt x="189" y="51"/>
                        </a:lnTo>
                        <a:lnTo>
                          <a:pt x="0" y="51"/>
                        </a:lnTo>
                        <a:lnTo>
                          <a:pt x="0" y="16"/>
                        </a:lnTo>
                        <a:lnTo>
                          <a:pt x="169" y="16"/>
                        </a:lnTo>
                      </a:path>
                    </a:pathLst>
                  </a:custGeom>
                  <a:solidFill>
                    <a:srgbClr val="9F9F9F"/>
                  </a:solidFill>
                  <a:ln w="9525" cap="rnd">
                    <a:noFill/>
                    <a:round/>
                    <a:headEnd/>
                    <a:tailEnd/>
                  </a:ln>
                </p:spPr>
                <p:txBody>
                  <a:bodyPr/>
                  <a:lstStyle/>
                  <a:p>
                    <a:endParaRPr lang="en-US" dirty="0"/>
                  </a:p>
                </p:txBody>
              </p:sp>
              <p:sp>
                <p:nvSpPr>
                  <p:cNvPr id="19483" name="Freeform 91"/>
                  <p:cNvSpPr>
                    <a:spLocks/>
                  </p:cNvSpPr>
                  <p:nvPr/>
                </p:nvSpPr>
                <p:spPr bwMode="auto">
                  <a:xfrm>
                    <a:off x="4643" y="2860"/>
                    <a:ext cx="19" cy="17"/>
                  </a:xfrm>
                  <a:custGeom>
                    <a:avLst/>
                    <a:gdLst>
                      <a:gd name="T0" fmla="*/ 14 w 19"/>
                      <a:gd name="T1" fmla="*/ 16 h 17"/>
                      <a:gd name="T2" fmla="*/ 18 w 19"/>
                      <a:gd name="T3" fmla="*/ 0 h 17"/>
                      <a:gd name="T4" fmla="*/ 6 w 19"/>
                      <a:gd name="T5" fmla="*/ 0 h 17"/>
                      <a:gd name="T6" fmla="*/ 0 w 19"/>
                      <a:gd name="T7" fmla="*/ 16 h 17"/>
                      <a:gd name="T8" fmla="*/ 14 w 19"/>
                      <a:gd name="T9" fmla="*/ 16 h 17"/>
                      <a:gd name="T10" fmla="*/ 0 60000 65536"/>
                      <a:gd name="T11" fmla="*/ 0 60000 65536"/>
                      <a:gd name="T12" fmla="*/ 0 60000 65536"/>
                      <a:gd name="T13" fmla="*/ 0 60000 65536"/>
                      <a:gd name="T14" fmla="*/ 0 60000 65536"/>
                      <a:gd name="T15" fmla="*/ 0 w 19"/>
                      <a:gd name="T16" fmla="*/ 0 h 17"/>
                      <a:gd name="T17" fmla="*/ 19 w 19"/>
                      <a:gd name="T18" fmla="*/ 17 h 17"/>
                    </a:gdLst>
                    <a:ahLst/>
                    <a:cxnLst>
                      <a:cxn ang="T10">
                        <a:pos x="T0" y="T1"/>
                      </a:cxn>
                      <a:cxn ang="T11">
                        <a:pos x="T2" y="T3"/>
                      </a:cxn>
                      <a:cxn ang="T12">
                        <a:pos x="T4" y="T5"/>
                      </a:cxn>
                      <a:cxn ang="T13">
                        <a:pos x="T6" y="T7"/>
                      </a:cxn>
                      <a:cxn ang="T14">
                        <a:pos x="T8" y="T9"/>
                      </a:cxn>
                    </a:cxnLst>
                    <a:rect l="T15" t="T16" r="T17" b="T18"/>
                    <a:pathLst>
                      <a:path w="19" h="17">
                        <a:moveTo>
                          <a:pt x="14" y="16"/>
                        </a:moveTo>
                        <a:lnTo>
                          <a:pt x="18" y="0"/>
                        </a:lnTo>
                        <a:lnTo>
                          <a:pt x="6" y="0"/>
                        </a:lnTo>
                        <a:lnTo>
                          <a:pt x="0" y="16"/>
                        </a:lnTo>
                        <a:lnTo>
                          <a:pt x="14" y="16"/>
                        </a:lnTo>
                      </a:path>
                    </a:pathLst>
                  </a:custGeom>
                  <a:solidFill>
                    <a:srgbClr val="808080"/>
                  </a:solidFill>
                  <a:ln w="9525" cap="rnd">
                    <a:noFill/>
                    <a:round/>
                    <a:headEnd/>
                    <a:tailEnd/>
                  </a:ln>
                </p:spPr>
                <p:txBody>
                  <a:bodyPr/>
                  <a:lstStyle/>
                  <a:p>
                    <a:endParaRPr lang="en-US" dirty="0"/>
                  </a:p>
                </p:txBody>
              </p:sp>
              <p:sp>
                <p:nvSpPr>
                  <p:cNvPr id="19484" name="Freeform 92"/>
                  <p:cNvSpPr>
                    <a:spLocks/>
                  </p:cNvSpPr>
                  <p:nvPr/>
                </p:nvSpPr>
                <p:spPr bwMode="auto">
                  <a:xfrm>
                    <a:off x="4992" y="2860"/>
                    <a:ext cx="20" cy="17"/>
                  </a:xfrm>
                  <a:custGeom>
                    <a:avLst/>
                    <a:gdLst>
                      <a:gd name="T0" fmla="*/ 4 w 20"/>
                      <a:gd name="T1" fmla="*/ 16 h 17"/>
                      <a:gd name="T2" fmla="*/ 0 w 20"/>
                      <a:gd name="T3" fmla="*/ 0 h 17"/>
                      <a:gd name="T4" fmla="*/ 12 w 20"/>
                      <a:gd name="T5" fmla="*/ 0 h 17"/>
                      <a:gd name="T6" fmla="*/ 19 w 20"/>
                      <a:gd name="T7" fmla="*/ 16 h 17"/>
                      <a:gd name="T8" fmla="*/ 4 w 20"/>
                      <a:gd name="T9" fmla="*/ 16 h 17"/>
                      <a:gd name="T10" fmla="*/ 0 60000 65536"/>
                      <a:gd name="T11" fmla="*/ 0 60000 65536"/>
                      <a:gd name="T12" fmla="*/ 0 60000 65536"/>
                      <a:gd name="T13" fmla="*/ 0 60000 65536"/>
                      <a:gd name="T14" fmla="*/ 0 60000 65536"/>
                      <a:gd name="T15" fmla="*/ 0 w 20"/>
                      <a:gd name="T16" fmla="*/ 0 h 17"/>
                      <a:gd name="T17" fmla="*/ 20 w 20"/>
                      <a:gd name="T18" fmla="*/ 17 h 17"/>
                    </a:gdLst>
                    <a:ahLst/>
                    <a:cxnLst>
                      <a:cxn ang="T10">
                        <a:pos x="T0" y="T1"/>
                      </a:cxn>
                      <a:cxn ang="T11">
                        <a:pos x="T2" y="T3"/>
                      </a:cxn>
                      <a:cxn ang="T12">
                        <a:pos x="T4" y="T5"/>
                      </a:cxn>
                      <a:cxn ang="T13">
                        <a:pos x="T6" y="T7"/>
                      </a:cxn>
                      <a:cxn ang="T14">
                        <a:pos x="T8" y="T9"/>
                      </a:cxn>
                    </a:cxnLst>
                    <a:rect l="T15" t="T16" r="T17" b="T18"/>
                    <a:pathLst>
                      <a:path w="20" h="17">
                        <a:moveTo>
                          <a:pt x="4" y="16"/>
                        </a:moveTo>
                        <a:lnTo>
                          <a:pt x="0" y="0"/>
                        </a:lnTo>
                        <a:lnTo>
                          <a:pt x="12" y="0"/>
                        </a:lnTo>
                        <a:lnTo>
                          <a:pt x="19" y="16"/>
                        </a:lnTo>
                        <a:lnTo>
                          <a:pt x="4" y="16"/>
                        </a:lnTo>
                      </a:path>
                    </a:pathLst>
                  </a:custGeom>
                  <a:solidFill>
                    <a:srgbClr val="808080"/>
                  </a:solidFill>
                  <a:ln w="9525" cap="rnd">
                    <a:noFill/>
                    <a:round/>
                    <a:headEnd/>
                    <a:tailEnd/>
                  </a:ln>
                </p:spPr>
                <p:txBody>
                  <a:bodyPr/>
                  <a:lstStyle/>
                  <a:p>
                    <a:endParaRPr lang="en-US" dirty="0"/>
                  </a:p>
                </p:txBody>
              </p:sp>
            </p:grpSp>
            <p:sp>
              <p:nvSpPr>
                <p:cNvPr id="19472" name="Rectangle 93"/>
                <p:cNvSpPr>
                  <a:spLocks noChangeArrowheads="1"/>
                </p:cNvSpPr>
                <p:nvPr/>
              </p:nvSpPr>
              <p:spPr bwMode="auto">
                <a:xfrm>
                  <a:off x="4629" y="3172"/>
                  <a:ext cx="411" cy="122"/>
                </a:xfrm>
                <a:prstGeom prst="rect">
                  <a:avLst/>
                </a:prstGeom>
                <a:solidFill>
                  <a:srgbClr val="808000"/>
                </a:solidFill>
                <a:ln w="12700">
                  <a:solidFill>
                    <a:srgbClr val="000000"/>
                  </a:solidFill>
                  <a:miter lim="800000"/>
                  <a:headEnd/>
                  <a:tailEnd/>
                </a:ln>
              </p:spPr>
              <p:txBody>
                <a:bodyPr wrap="none" anchor="ctr"/>
                <a:lstStyle/>
                <a:p>
                  <a:pPr eaLnBrk="0" hangingPunct="0"/>
                  <a:endParaRPr lang="en-US" dirty="0"/>
                </a:p>
              </p:txBody>
            </p:sp>
            <p:sp>
              <p:nvSpPr>
                <p:cNvPr id="19473" name="Rectangle 94"/>
                <p:cNvSpPr>
                  <a:spLocks noChangeArrowheads="1"/>
                </p:cNvSpPr>
                <p:nvPr/>
              </p:nvSpPr>
              <p:spPr bwMode="auto">
                <a:xfrm>
                  <a:off x="4653" y="3189"/>
                  <a:ext cx="360" cy="90"/>
                </a:xfrm>
                <a:prstGeom prst="rect">
                  <a:avLst/>
                </a:prstGeom>
                <a:solidFill>
                  <a:srgbClr val="FFFF00"/>
                </a:solidFill>
                <a:ln w="12700">
                  <a:solidFill>
                    <a:srgbClr val="000000"/>
                  </a:solidFill>
                  <a:miter lim="800000"/>
                  <a:headEnd/>
                  <a:tailEnd/>
                </a:ln>
              </p:spPr>
              <p:txBody>
                <a:bodyPr wrap="none" anchor="ctr"/>
                <a:lstStyle/>
                <a:p>
                  <a:pPr eaLnBrk="0" hangingPunct="0"/>
                  <a:endParaRPr lang="en-US" dirty="0"/>
                </a:p>
              </p:txBody>
            </p:sp>
            <p:grpSp>
              <p:nvGrpSpPr>
                <p:cNvPr id="14" name="Group 95"/>
                <p:cNvGrpSpPr>
                  <a:grpSpLocks/>
                </p:cNvGrpSpPr>
                <p:nvPr/>
              </p:nvGrpSpPr>
              <p:grpSpPr bwMode="auto">
                <a:xfrm>
                  <a:off x="4783" y="3336"/>
                  <a:ext cx="101" cy="105"/>
                  <a:chOff x="4783" y="3336"/>
                  <a:chExt cx="101" cy="105"/>
                </a:xfrm>
              </p:grpSpPr>
              <p:sp>
                <p:nvSpPr>
                  <p:cNvPr id="19475" name="Oval 96"/>
                  <p:cNvSpPr>
                    <a:spLocks noChangeArrowheads="1"/>
                  </p:cNvSpPr>
                  <p:nvPr/>
                </p:nvSpPr>
                <p:spPr bwMode="auto">
                  <a:xfrm>
                    <a:off x="4790" y="3343"/>
                    <a:ext cx="94" cy="98"/>
                  </a:xfrm>
                  <a:prstGeom prst="ellipse">
                    <a:avLst/>
                  </a:prstGeom>
                  <a:solidFill>
                    <a:srgbClr val="3F3F3F"/>
                  </a:solidFill>
                  <a:ln w="12700">
                    <a:solidFill>
                      <a:srgbClr val="3F3F3F"/>
                    </a:solidFill>
                    <a:round/>
                    <a:headEnd/>
                    <a:tailEnd/>
                  </a:ln>
                </p:spPr>
                <p:txBody>
                  <a:bodyPr wrap="none" anchor="ctr"/>
                  <a:lstStyle/>
                  <a:p>
                    <a:pPr eaLnBrk="0" hangingPunct="0"/>
                    <a:endParaRPr lang="en-US" dirty="0"/>
                  </a:p>
                </p:txBody>
              </p:sp>
              <p:grpSp>
                <p:nvGrpSpPr>
                  <p:cNvPr id="15" name="Group 97"/>
                  <p:cNvGrpSpPr>
                    <a:grpSpLocks/>
                  </p:cNvGrpSpPr>
                  <p:nvPr/>
                </p:nvGrpSpPr>
                <p:grpSpPr bwMode="auto">
                  <a:xfrm>
                    <a:off x="4783" y="3336"/>
                    <a:ext cx="93" cy="98"/>
                    <a:chOff x="4783" y="3336"/>
                    <a:chExt cx="93" cy="98"/>
                  </a:xfrm>
                </p:grpSpPr>
                <p:sp>
                  <p:nvSpPr>
                    <p:cNvPr id="19477" name="Oval 98"/>
                    <p:cNvSpPr>
                      <a:spLocks noChangeArrowheads="1"/>
                    </p:cNvSpPr>
                    <p:nvPr/>
                  </p:nvSpPr>
                  <p:spPr bwMode="auto">
                    <a:xfrm>
                      <a:off x="4783" y="3336"/>
                      <a:ext cx="93" cy="98"/>
                    </a:xfrm>
                    <a:prstGeom prst="ellipse">
                      <a:avLst/>
                    </a:prstGeom>
                    <a:solidFill>
                      <a:srgbClr val="C0C0C0"/>
                    </a:solidFill>
                    <a:ln w="12700">
                      <a:solidFill>
                        <a:srgbClr val="808080"/>
                      </a:solidFill>
                      <a:round/>
                      <a:headEnd/>
                      <a:tailEnd/>
                    </a:ln>
                  </p:spPr>
                  <p:txBody>
                    <a:bodyPr wrap="none" anchor="ctr"/>
                    <a:lstStyle/>
                    <a:p>
                      <a:pPr eaLnBrk="0" hangingPunct="0"/>
                      <a:endParaRPr lang="en-US" dirty="0"/>
                    </a:p>
                  </p:txBody>
                </p:sp>
                <p:sp>
                  <p:nvSpPr>
                    <p:cNvPr id="19478" name="Oval 99"/>
                    <p:cNvSpPr>
                      <a:spLocks noChangeArrowheads="1"/>
                    </p:cNvSpPr>
                    <p:nvPr/>
                  </p:nvSpPr>
                  <p:spPr bwMode="auto">
                    <a:xfrm>
                      <a:off x="4821" y="3358"/>
                      <a:ext cx="15" cy="16"/>
                    </a:xfrm>
                    <a:prstGeom prst="ellipse">
                      <a:avLst/>
                    </a:prstGeom>
                    <a:solidFill>
                      <a:srgbClr val="3F3F3F"/>
                    </a:solidFill>
                    <a:ln w="12700">
                      <a:solidFill>
                        <a:srgbClr val="3F3F3F"/>
                      </a:solidFill>
                      <a:round/>
                      <a:headEnd/>
                      <a:tailEnd/>
                    </a:ln>
                  </p:spPr>
                  <p:txBody>
                    <a:bodyPr wrap="none" anchor="ctr"/>
                    <a:lstStyle/>
                    <a:p>
                      <a:pPr eaLnBrk="0" hangingPunct="0"/>
                      <a:endParaRPr lang="en-US" dirty="0"/>
                    </a:p>
                  </p:txBody>
                </p:sp>
                <p:sp>
                  <p:nvSpPr>
                    <p:cNvPr id="19479" name="Freeform 100"/>
                    <p:cNvSpPr>
                      <a:spLocks/>
                    </p:cNvSpPr>
                    <p:nvPr/>
                  </p:nvSpPr>
                  <p:spPr bwMode="auto">
                    <a:xfrm>
                      <a:off x="4814" y="3383"/>
                      <a:ext cx="29" cy="32"/>
                    </a:xfrm>
                    <a:custGeom>
                      <a:avLst/>
                      <a:gdLst>
                        <a:gd name="T0" fmla="*/ 9 w 29"/>
                        <a:gd name="T1" fmla="*/ 0 h 32"/>
                        <a:gd name="T2" fmla="*/ 0 w 29"/>
                        <a:gd name="T3" fmla="*/ 31 h 32"/>
                        <a:gd name="T4" fmla="*/ 28 w 29"/>
                        <a:gd name="T5" fmla="*/ 31 h 32"/>
                        <a:gd name="T6" fmla="*/ 20 w 29"/>
                        <a:gd name="T7" fmla="*/ 0 h 32"/>
                        <a:gd name="T8" fmla="*/ 9 w 29"/>
                        <a:gd name="T9" fmla="*/ 0 h 32"/>
                        <a:gd name="T10" fmla="*/ 0 60000 65536"/>
                        <a:gd name="T11" fmla="*/ 0 60000 65536"/>
                        <a:gd name="T12" fmla="*/ 0 60000 65536"/>
                        <a:gd name="T13" fmla="*/ 0 60000 65536"/>
                        <a:gd name="T14" fmla="*/ 0 60000 65536"/>
                        <a:gd name="T15" fmla="*/ 0 w 29"/>
                        <a:gd name="T16" fmla="*/ 0 h 32"/>
                        <a:gd name="T17" fmla="*/ 29 w 29"/>
                        <a:gd name="T18" fmla="*/ 32 h 32"/>
                      </a:gdLst>
                      <a:ahLst/>
                      <a:cxnLst>
                        <a:cxn ang="T10">
                          <a:pos x="T0" y="T1"/>
                        </a:cxn>
                        <a:cxn ang="T11">
                          <a:pos x="T2" y="T3"/>
                        </a:cxn>
                        <a:cxn ang="T12">
                          <a:pos x="T4" y="T5"/>
                        </a:cxn>
                        <a:cxn ang="T13">
                          <a:pos x="T6" y="T7"/>
                        </a:cxn>
                        <a:cxn ang="T14">
                          <a:pos x="T8" y="T9"/>
                        </a:cxn>
                      </a:cxnLst>
                      <a:rect l="T15" t="T16" r="T17" b="T18"/>
                      <a:pathLst>
                        <a:path w="29" h="32">
                          <a:moveTo>
                            <a:pt x="9" y="0"/>
                          </a:moveTo>
                          <a:lnTo>
                            <a:pt x="0" y="31"/>
                          </a:lnTo>
                          <a:lnTo>
                            <a:pt x="28" y="31"/>
                          </a:lnTo>
                          <a:lnTo>
                            <a:pt x="20" y="0"/>
                          </a:lnTo>
                          <a:lnTo>
                            <a:pt x="9" y="0"/>
                          </a:lnTo>
                        </a:path>
                      </a:pathLst>
                    </a:custGeom>
                    <a:solidFill>
                      <a:srgbClr val="3F3F3F"/>
                    </a:solidFill>
                    <a:ln w="9525" cap="rnd">
                      <a:noFill/>
                      <a:round/>
                      <a:headEnd/>
                      <a:tailEnd/>
                    </a:ln>
                  </p:spPr>
                  <p:txBody>
                    <a:bodyPr/>
                    <a:lstStyle/>
                    <a:p>
                      <a:endParaRPr lang="en-US" dirty="0"/>
                    </a:p>
                  </p:txBody>
                </p:sp>
              </p:grpSp>
            </p:grpSp>
          </p:grpSp>
        </p:grpSp>
      </p:grpSp>
      <p:sp>
        <p:nvSpPr>
          <p:cNvPr id="19460" name="Rectangle 101"/>
          <p:cNvSpPr>
            <a:spLocks noChangeArrowheads="1"/>
          </p:cNvSpPr>
          <p:nvPr/>
        </p:nvSpPr>
        <p:spPr bwMode="auto">
          <a:xfrm>
            <a:off x="7070725" y="3763963"/>
            <a:ext cx="1317625" cy="396875"/>
          </a:xfrm>
          <a:prstGeom prst="rect">
            <a:avLst/>
          </a:prstGeom>
          <a:noFill/>
          <a:ln w="9525">
            <a:noFill/>
            <a:miter lim="800000"/>
            <a:headEnd/>
            <a:tailEnd/>
          </a:ln>
        </p:spPr>
        <p:txBody>
          <a:bodyPr wrap="none" lIns="92075" tIns="46038" rIns="92075" bIns="46038">
            <a:spAutoFit/>
          </a:bodyPr>
          <a:lstStyle/>
          <a:p>
            <a:pPr eaLnBrk="0" hangingPunct="0"/>
            <a:r>
              <a:rPr lang="en-US" sz="2000" b="1" dirty="0">
                <a:solidFill>
                  <a:srgbClr val="CF0E30"/>
                </a:solidFill>
                <a:latin typeface="Arial Black" pitchFamily="34" charset="0"/>
              </a:rPr>
              <a:t>SECRET</a:t>
            </a:r>
            <a:endParaRPr lang="en-US" sz="2000" b="1" dirty="0">
              <a:solidFill>
                <a:srgbClr val="CF0E30"/>
              </a:solidFill>
              <a:latin typeface="Arial" pitchFamily="34" charset="0"/>
            </a:endParaRPr>
          </a:p>
        </p:txBody>
      </p:sp>
      <p:pic>
        <p:nvPicPr>
          <p:cNvPr id="19461" name="Picture 101" descr="SPY.WMF"/>
          <p:cNvPicPr>
            <a:picLocks noChangeAspect="1"/>
          </p:cNvPicPr>
          <p:nvPr/>
        </p:nvPicPr>
        <p:blipFill>
          <a:blip r:embed="rId3" cstate="print"/>
          <a:srcRect/>
          <a:stretch>
            <a:fillRect/>
          </a:stretch>
        </p:blipFill>
        <p:spPr bwMode="auto">
          <a:xfrm rot="1239326">
            <a:off x="6159715" y="906442"/>
            <a:ext cx="1616075" cy="2003425"/>
          </a:xfrm>
          <a:prstGeom prst="rect">
            <a:avLst/>
          </a:prstGeom>
          <a:noFill/>
          <a:ln w="9525">
            <a:noFill/>
            <a:miter lim="800000"/>
            <a:headEnd/>
            <a:tailEnd/>
          </a:ln>
        </p:spPr>
      </p:pic>
      <p:cxnSp>
        <p:nvCxnSpPr>
          <p:cNvPr id="60" name="Straight Arrow Connector 59"/>
          <p:cNvCxnSpPr/>
          <p:nvPr/>
        </p:nvCxnSpPr>
        <p:spPr bwMode="auto">
          <a:xfrm>
            <a:off x="7010400" y="2209800"/>
            <a:ext cx="533400" cy="1066800"/>
          </a:xfrm>
          <a:prstGeom prst="straightConnector1">
            <a:avLst/>
          </a:prstGeom>
          <a:gradFill rotWithShape="0">
            <a:gsLst>
              <a:gs pos="0">
                <a:schemeClr val="accent1">
                  <a:gamma/>
                  <a:shade val="46275"/>
                  <a:invGamma/>
                </a:schemeClr>
              </a:gs>
              <a:gs pos="100000">
                <a:schemeClr val="accent1"/>
              </a:gs>
            </a:gsLst>
            <a:lin ang="5400000" scaled="1"/>
          </a:gradFill>
          <a:ln w="47625" cap="flat" cmpd="sng" algn="ctr">
            <a:solidFill>
              <a:srgbClr val="C00000"/>
            </a:solidFill>
            <a:prstDash val="solid"/>
            <a:round/>
            <a:headEnd type="none" w="med" len="med"/>
            <a:tailEnd type="arrow"/>
          </a:ln>
          <a:effectLst/>
        </p:spPr>
      </p:cxnSp>
      <p:sp>
        <p:nvSpPr>
          <p:cNvPr id="61" name="Rectangle 60"/>
          <p:cNvSpPr/>
          <p:nvPr/>
        </p:nvSpPr>
        <p:spPr>
          <a:xfrm>
            <a:off x="914400" y="6248400"/>
            <a:ext cx="3827010" cy="369332"/>
          </a:xfrm>
          <a:prstGeom prst="rect">
            <a:avLst/>
          </a:prstGeom>
        </p:spPr>
        <p:txBody>
          <a:bodyPr wrap="none">
            <a:spAutoFit/>
          </a:bodyPr>
          <a:lstStyle/>
          <a:p>
            <a:r>
              <a:rPr lang="en-US" sz="1800" b="1" dirty="0" smtClean="0"/>
              <a:t>(reference ISFO rev 3 section </a:t>
            </a:r>
            <a:r>
              <a:rPr lang="en-US" sz="1800" dirty="0" smtClean="0"/>
              <a:t>5.2.3.1</a:t>
            </a:r>
            <a:r>
              <a:rPr lang="en-US" sz="1800" b="1" dirty="0" smtClean="0"/>
              <a:t>)</a:t>
            </a:r>
            <a:endParaRPr lang="en-US" sz="1800" b="1" dirty="0"/>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457200" y="457200"/>
            <a:ext cx="8229600" cy="990600"/>
          </a:xfrm>
        </p:spPr>
        <p:txBody>
          <a:bodyPr/>
          <a:lstStyle/>
          <a:p>
            <a:r>
              <a:rPr lang="en-US" dirty="0" smtClean="0">
                <a:ea typeface="ＭＳ Ｐゴシック" pitchFamily="34" charset="-128"/>
              </a:rPr>
              <a:t>Data Spill / Incident Response Plan</a:t>
            </a:r>
            <a:r>
              <a:rPr lang="en-US" sz="4000" dirty="0" smtClean="0">
                <a:ea typeface="ＭＳ Ｐゴシック" pitchFamily="34" charset="-128"/>
              </a:rPr>
              <a:t/>
            </a:r>
            <a:br>
              <a:rPr lang="en-US" sz="4000" dirty="0" smtClean="0">
                <a:ea typeface="ＭＳ Ｐゴシック" pitchFamily="34" charset="-128"/>
              </a:rPr>
            </a:br>
            <a:r>
              <a:rPr lang="en-US" sz="4000" dirty="0" smtClean="0">
                <a:ea typeface="ＭＳ Ｐゴシック" pitchFamily="34" charset="-128"/>
              </a:rPr>
              <a:t/>
            </a:r>
            <a:br>
              <a:rPr lang="en-US" sz="4000" dirty="0" smtClean="0">
                <a:ea typeface="ＭＳ Ｐゴシック" pitchFamily="34" charset="-128"/>
              </a:rPr>
            </a:br>
            <a:r>
              <a:rPr lang="en-US" sz="4000" dirty="0" smtClean="0">
                <a:ea typeface="ＭＳ Ｐゴシック" pitchFamily="34" charset="-128"/>
              </a:rPr>
              <a:t/>
            </a:r>
            <a:br>
              <a:rPr lang="en-US" sz="4000" dirty="0" smtClean="0">
                <a:ea typeface="ＭＳ Ｐゴシック" pitchFamily="34" charset="-128"/>
              </a:rPr>
            </a:br>
            <a:r>
              <a:rPr lang="en-US" sz="4000" dirty="0" smtClean="0">
                <a:ea typeface="ＭＳ Ｐゴシック" pitchFamily="34" charset="-128"/>
              </a:rPr>
              <a:t/>
            </a:r>
            <a:br>
              <a:rPr lang="en-US" sz="4000" dirty="0" smtClean="0">
                <a:ea typeface="ＭＳ Ｐゴシック" pitchFamily="34" charset="-128"/>
              </a:rPr>
            </a:br>
            <a:r>
              <a:rPr lang="en-US" sz="4000" dirty="0" smtClean="0">
                <a:ea typeface="ＭＳ Ｐゴシック" pitchFamily="34" charset="-128"/>
              </a:rPr>
              <a:t/>
            </a:r>
            <a:br>
              <a:rPr lang="en-US" sz="4000" dirty="0" smtClean="0">
                <a:ea typeface="ＭＳ Ｐゴシック" pitchFamily="34" charset="-128"/>
              </a:rPr>
            </a:br>
            <a:r>
              <a:rPr lang="en-US" sz="4000" dirty="0" smtClean="0">
                <a:ea typeface="ＭＳ Ｐゴシック" pitchFamily="34" charset="-128"/>
              </a:rPr>
              <a:t/>
            </a:r>
            <a:br>
              <a:rPr lang="en-US" sz="4000" dirty="0" smtClean="0">
                <a:ea typeface="ＭＳ Ｐゴシック" pitchFamily="34" charset="-128"/>
              </a:rPr>
            </a:br>
            <a:r>
              <a:rPr lang="en-US" sz="4000" dirty="0" smtClean="0">
                <a:ea typeface="ＭＳ Ｐゴシック" pitchFamily="34" charset="-128"/>
              </a:rPr>
              <a:t>	</a:t>
            </a:r>
          </a:p>
        </p:txBody>
      </p:sp>
      <p:sp>
        <p:nvSpPr>
          <p:cNvPr id="21506" name="Content Placeholder 4"/>
          <p:cNvSpPr>
            <a:spLocks noGrp="1"/>
          </p:cNvSpPr>
          <p:nvPr>
            <p:ph idx="1"/>
          </p:nvPr>
        </p:nvSpPr>
        <p:spPr>
          <a:xfrm>
            <a:off x="457200" y="1295400"/>
            <a:ext cx="8458200" cy="4798237"/>
          </a:xfrm>
        </p:spPr>
        <p:txBody>
          <a:bodyPr/>
          <a:lstStyle/>
          <a:p>
            <a:pPr lvl="1">
              <a:lnSpc>
                <a:spcPct val="150000"/>
              </a:lnSpc>
              <a:buFont typeface="Arial" pitchFamily="34" charset="0"/>
              <a:buChar char="•"/>
            </a:pPr>
            <a:r>
              <a:rPr lang="en-US" sz="2800" dirty="0" smtClean="0">
                <a:ea typeface="ＭＳ Ｐゴシック" pitchFamily="34" charset="-128"/>
              </a:rPr>
              <a:t>Provides a roadmap</a:t>
            </a:r>
          </a:p>
          <a:p>
            <a:pPr lvl="1">
              <a:lnSpc>
                <a:spcPct val="150000"/>
              </a:lnSpc>
              <a:buFont typeface="Arial" pitchFamily="34" charset="0"/>
              <a:buChar char="•"/>
            </a:pPr>
            <a:r>
              <a:rPr lang="en-US" sz="2800" dirty="0" smtClean="0">
                <a:ea typeface="ＭＳ Ｐゴシック" pitchFamily="34" charset="-128"/>
              </a:rPr>
              <a:t>Defines structure, response and capability</a:t>
            </a:r>
          </a:p>
          <a:p>
            <a:pPr lvl="1">
              <a:lnSpc>
                <a:spcPct val="150000"/>
              </a:lnSpc>
              <a:buFont typeface="Arial" pitchFamily="34" charset="0"/>
              <a:buChar char="•"/>
            </a:pPr>
            <a:r>
              <a:rPr lang="en-US" sz="2800" dirty="0" smtClean="0">
                <a:ea typeface="ＭＳ Ｐゴシック" pitchFamily="34" charset="-128"/>
              </a:rPr>
              <a:t>Meets unique organizational requirements</a:t>
            </a:r>
          </a:p>
          <a:p>
            <a:pPr lvl="1">
              <a:lnSpc>
                <a:spcPct val="150000"/>
              </a:lnSpc>
              <a:buFont typeface="Arial" pitchFamily="34" charset="0"/>
              <a:buChar char="•"/>
            </a:pPr>
            <a:r>
              <a:rPr lang="en-US" sz="2800" dirty="0" smtClean="0">
                <a:ea typeface="ＭＳ Ｐゴシック" pitchFamily="34" charset="-128"/>
              </a:rPr>
              <a:t>Defines incidents, resources and support</a:t>
            </a:r>
          </a:p>
          <a:p>
            <a:pPr lvl="1">
              <a:lnSpc>
                <a:spcPct val="150000"/>
              </a:lnSpc>
              <a:buFont typeface="Arial" pitchFamily="34" charset="0"/>
              <a:buChar char="•"/>
            </a:pPr>
            <a:r>
              <a:rPr lang="en-US" sz="2800" dirty="0" smtClean="0">
                <a:ea typeface="ＭＳ Ｐゴシック" pitchFamily="34" charset="-128"/>
              </a:rPr>
              <a:t>Supporting document that can be pre-approved by Data Owners/Customers.</a:t>
            </a:r>
          </a:p>
          <a:p>
            <a:pPr lvl="1">
              <a:lnSpc>
                <a:spcPct val="150000"/>
              </a:lnSpc>
              <a:buNone/>
            </a:pPr>
            <a:r>
              <a:rPr lang="en-US" sz="2200" dirty="0" smtClean="0">
                <a:ea typeface="ＭＳ Ｐゴシック" pitchFamily="34" charset="-128"/>
              </a:rPr>
              <a:t> </a:t>
            </a:r>
          </a:p>
        </p:txBody>
      </p:sp>
      <p:sp>
        <p:nvSpPr>
          <p:cNvPr id="4" name="Rectangle 3"/>
          <p:cNvSpPr/>
          <p:nvPr/>
        </p:nvSpPr>
        <p:spPr>
          <a:xfrm>
            <a:off x="914400" y="5638800"/>
            <a:ext cx="7162800" cy="553998"/>
          </a:xfrm>
          <a:prstGeom prst="rect">
            <a:avLst/>
          </a:prstGeom>
        </p:spPr>
        <p:txBody>
          <a:bodyPr wrap="square">
            <a:spAutoFit/>
          </a:bodyPr>
          <a:lstStyle/>
          <a:p>
            <a:pPr lvl="2">
              <a:lnSpc>
                <a:spcPct val="150000"/>
              </a:lnSpc>
              <a:buFontTx/>
              <a:buNone/>
            </a:pPr>
            <a:r>
              <a:rPr lang="en-US" sz="2000" b="1" dirty="0" smtClean="0">
                <a:ea typeface="ＭＳ Ｐゴシック" pitchFamily="34" charset="-128"/>
              </a:rPr>
              <a:t>Reference ISFO Process Manual, Rev 3 2011.1, 5.2.3.1.1</a:t>
            </a: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1" name="Title 5"/>
          <p:cNvSpPr>
            <a:spLocks noGrp="1"/>
          </p:cNvSpPr>
          <p:nvPr>
            <p:ph type="title"/>
          </p:nvPr>
        </p:nvSpPr>
        <p:spPr/>
        <p:txBody>
          <a:bodyPr/>
          <a:lstStyle/>
          <a:p>
            <a:r>
              <a:rPr lang="en-US" dirty="0" smtClean="0">
                <a:ea typeface="ＭＳ Ｐゴシック" pitchFamily="34" charset="-128"/>
              </a:rPr>
              <a:t>Contamination occurs when…</a:t>
            </a:r>
          </a:p>
        </p:txBody>
      </p:sp>
      <p:sp>
        <p:nvSpPr>
          <p:cNvPr id="179202" name="Content Placeholder 6"/>
          <p:cNvSpPr>
            <a:spLocks noGrp="1"/>
          </p:cNvSpPr>
          <p:nvPr>
            <p:ph idx="1"/>
          </p:nvPr>
        </p:nvSpPr>
        <p:spPr>
          <a:xfrm>
            <a:off x="461963" y="1354138"/>
            <a:ext cx="5786437" cy="4782848"/>
          </a:xfrm>
        </p:spPr>
        <p:txBody>
          <a:bodyPr/>
          <a:lstStyle/>
          <a:p>
            <a:pPr>
              <a:lnSpc>
                <a:spcPct val="150000"/>
              </a:lnSpc>
            </a:pPr>
            <a:r>
              <a:rPr lang="en-US" sz="2800" dirty="0" smtClean="0">
                <a:ea typeface="ＭＳ Ｐゴシック" pitchFamily="34" charset="-128"/>
              </a:rPr>
              <a:t>People not following the rules</a:t>
            </a:r>
          </a:p>
          <a:p>
            <a:pPr>
              <a:lnSpc>
                <a:spcPct val="150000"/>
              </a:lnSpc>
            </a:pPr>
            <a:r>
              <a:rPr lang="en-US" sz="2800" dirty="0" smtClean="0">
                <a:ea typeface="ＭＳ Ｐゴシック" pitchFamily="34" charset="-128"/>
              </a:rPr>
              <a:t>Confusion – didn’t understand</a:t>
            </a:r>
          </a:p>
          <a:p>
            <a:pPr>
              <a:lnSpc>
                <a:spcPct val="150000"/>
              </a:lnSpc>
            </a:pPr>
            <a:r>
              <a:rPr lang="en-US" sz="2800" dirty="0" smtClean="0">
                <a:ea typeface="ＭＳ Ｐゴシック" pitchFamily="34" charset="-128"/>
              </a:rPr>
              <a:t>Data not reviewed by SME IAW SCG</a:t>
            </a:r>
          </a:p>
          <a:p>
            <a:pPr>
              <a:lnSpc>
                <a:spcPct val="150000"/>
              </a:lnSpc>
            </a:pPr>
            <a:r>
              <a:rPr lang="en-US" sz="2800" dirty="0" smtClean="0">
                <a:ea typeface="ＭＳ Ｐゴシック" pitchFamily="34" charset="-128"/>
              </a:rPr>
              <a:t>Received data electronically (email or optical media) from outside source.</a:t>
            </a:r>
          </a:p>
        </p:txBody>
      </p:sp>
      <p:pic>
        <p:nvPicPr>
          <p:cNvPr id="179203" name="Picture 7" descr="Confused.jpg"/>
          <p:cNvPicPr>
            <a:picLocks noChangeAspect="1"/>
          </p:cNvPicPr>
          <p:nvPr/>
        </p:nvPicPr>
        <p:blipFill>
          <a:blip r:embed="rId3" cstate="print"/>
          <a:srcRect/>
          <a:stretch>
            <a:fillRect/>
          </a:stretch>
        </p:blipFill>
        <p:spPr bwMode="auto">
          <a:xfrm>
            <a:off x="6000750" y="1752600"/>
            <a:ext cx="2705100" cy="327660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49" name="Content Placeholder 2"/>
          <p:cNvSpPr>
            <a:spLocks noGrp="1"/>
          </p:cNvSpPr>
          <p:nvPr>
            <p:ph idx="1"/>
          </p:nvPr>
        </p:nvSpPr>
        <p:spPr>
          <a:xfrm>
            <a:off x="461963" y="1354138"/>
            <a:ext cx="8224837" cy="4007251"/>
          </a:xfrm>
        </p:spPr>
        <p:txBody>
          <a:bodyPr/>
          <a:lstStyle/>
          <a:p>
            <a:r>
              <a:rPr lang="en-US" sz="2800" dirty="0" smtClean="0">
                <a:ea typeface="ＭＳ Ｐゴシック" pitchFamily="34" charset="-128"/>
              </a:rPr>
              <a:t>All Personnel</a:t>
            </a:r>
          </a:p>
          <a:p>
            <a:pPr lvl="1">
              <a:lnSpc>
                <a:spcPct val="150000"/>
              </a:lnSpc>
            </a:pPr>
            <a:r>
              <a:rPr lang="en-US" sz="2800" dirty="0" smtClean="0">
                <a:ea typeface="ＭＳ Ｐゴシック" pitchFamily="34" charset="-128"/>
              </a:rPr>
              <a:t>Immediately open lines of communication </a:t>
            </a:r>
          </a:p>
          <a:p>
            <a:pPr lvl="1">
              <a:lnSpc>
                <a:spcPct val="150000"/>
              </a:lnSpc>
            </a:pPr>
            <a:r>
              <a:rPr lang="en-US" sz="2800" dirty="0" smtClean="0">
                <a:ea typeface="ＭＳ Ｐゴシック" pitchFamily="34" charset="-128"/>
              </a:rPr>
              <a:t>Participate and support response efforts</a:t>
            </a:r>
          </a:p>
          <a:p>
            <a:pPr lvl="1">
              <a:lnSpc>
                <a:spcPct val="150000"/>
              </a:lnSpc>
            </a:pPr>
            <a:r>
              <a:rPr lang="en-US" sz="2800" dirty="0" smtClean="0">
                <a:ea typeface="ＭＳ Ｐゴシック" pitchFamily="34" charset="-128"/>
              </a:rPr>
              <a:t>Assess risk / follow data owner (customer) guidelines and/or approved procedures</a:t>
            </a:r>
          </a:p>
          <a:p>
            <a:pPr lvl="1">
              <a:lnSpc>
                <a:spcPct val="150000"/>
              </a:lnSpc>
            </a:pPr>
            <a:r>
              <a:rPr lang="en-US" sz="2800" dirty="0" smtClean="0">
                <a:ea typeface="ＭＳ Ｐゴシック" pitchFamily="34" charset="-128"/>
              </a:rPr>
              <a:t>Assign cleared people to assist cleanup</a:t>
            </a:r>
          </a:p>
        </p:txBody>
      </p:sp>
      <p:sp>
        <p:nvSpPr>
          <p:cNvPr id="6" name="Rectangle 5"/>
          <p:cNvSpPr/>
          <p:nvPr/>
        </p:nvSpPr>
        <p:spPr>
          <a:xfrm>
            <a:off x="5352577" y="6519446"/>
            <a:ext cx="3791423" cy="338554"/>
          </a:xfrm>
          <a:prstGeom prst="rect">
            <a:avLst/>
          </a:prstGeom>
          <a:noFill/>
        </p:spPr>
        <p:txBody>
          <a:bodyPr wrap="none">
            <a:spAutoFit/>
          </a:bodyPr>
          <a:lstStyle/>
          <a:p>
            <a:pPr algn="ctr" eaLnBrk="0" hangingPunct="0">
              <a:defRPr/>
            </a:pPr>
            <a:r>
              <a:rPr lang="en-US" sz="1600" b="1" dirty="0">
                <a:ln w="10541" cmpd="sng">
                  <a:solidFill>
                    <a:srgbClr val="7D7D7D">
                      <a:tint val="100000"/>
                      <a:shade val="100000"/>
                      <a:satMod val="110000"/>
                    </a:srgbClr>
                  </a:solidFill>
                  <a:prstDash val="solid"/>
                </a:ln>
                <a:solidFill>
                  <a:schemeClr val="bg2"/>
                </a:solidFill>
                <a:latin typeface="+mj-lt"/>
              </a:rPr>
              <a:t>Ref: ISFO Process Man Rev 3  5.2.3.1</a:t>
            </a:r>
          </a:p>
        </p:txBody>
      </p:sp>
      <p:sp>
        <p:nvSpPr>
          <p:cNvPr id="181251" name="Title 4"/>
          <p:cNvSpPr>
            <a:spLocks noGrp="1"/>
          </p:cNvSpPr>
          <p:nvPr>
            <p:ph type="title"/>
          </p:nvPr>
        </p:nvSpPr>
        <p:spPr/>
        <p:txBody>
          <a:bodyPr/>
          <a:lstStyle/>
          <a:p>
            <a:r>
              <a:rPr lang="en-US" dirty="0" smtClean="0">
                <a:ea typeface="ＭＳ Ｐゴシック" pitchFamily="34" charset="-128"/>
              </a:rPr>
              <a:t>Responsibilities</a:t>
            </a: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Title 1"/>
          <p:cNvSpPr>
            <a:spLocks noGrp="1"/>
          </p:cNvSpPr>
          <p:nvPr>
            <p:ph type="title"/>
          </p:nvPr>
        </p:nvSpPr>
        <p:spPr/>
        <p:txBody>
          <a:bodyPr/>
          <a:lstStyle/>
          <a:p>
            <a:r>
              <a:rPr lang="en-US" dirty="0" smtClean="0">
                <a:ea typeface="ＭＳ Ｐゴシック" pitchFamily="34" charset="-128"/>
              </a:rPr>
              <a:t>Responsibilities…cont</a:t>
            </a:r>
          </a:p>
        </p:txBody>
      </p:sp>
      <p:sp>
        <p:nvSpPr>
          <p:cNvPr id="182274" name="Content Placeholder 2"/>
          <p:cNvSpPr>
            <a:spLocks noGrp="1"/>
          </p:cNvSpPr>
          <p:nvPr>
            <p:ph idx="1"/>
          </p:nvPr>
        </p:nvSpPr>
        <p:spPr>
          <a:xfrm>
            <a:off x="461963" y="1354138"/>
            <a:ext cx="8224837" cy="3471862"/>
          </a:xfrm>
        </p:spPr>
        <p:txBody>
          <a:bodyPr/>
          <a:lstStyle/>
          <a:p>
            <a:r>
              <a:rPr lang="en-US" sz="2800" dirty="0" smtClean="0">
                <a:ea typeface="ＭＳ Ｐゴシック" pitchFamily="34" charset="-128"/>
              </a:rPr>
              <a:t>FSO</a:t>
            </a:r>
          </a:p>
          <a:p>
            <a:pPr lvl="1">
              <a:lnSpc>
                <a:spcPct val="150000"/>
              </a:lnSpc>
            </a:pPr>
            <a:r>
              <a:rPr lang="en-US" sz="2800" dirty="0" smtClean="0">
                <a:ea typeface="ＭＳ Ｐゴシック" pitchFamily="34" charset="-128"/>
              </a:rPr>
              <a:t>Acts as incident lead, notifies Government agencies, data and cleaning procedure, Id Sender/Receiver(s) then coordinates the cleanup effort</a:t>
            </a:r>
          </a:p>
          <a:p>
            <a:pPr lvl="1"/>
            <a:endParaRPr lang="en-US" dirty="0" smtClean="0">
              <a:ea typeface="ＭＳ Ｐゴシック" pitchFamily="34" charset="-128"/>
            </a:endParaRPr>
          </a:p>
        </p:txBody>
      </p:sp>
      <p:sp>
        <p:nvSpPr>
          <p:cNvPr id="6" name="Rectangle 5"/>
          <p:cNvSpPr/>
          <p:nvPr/>
        </p:nvSpPr>
        <p:spPr>
          <a:xfrm>
            <a:off x="5352577" y="6519446"/>
            <a:ext cx="3791423" cy="338554"/>
          </a:xfrm>
          <a:prstGeom prst="rect">
            <a:avLst/>
          </a:prstGeom>
          <a:noFill/>
        </p:spPr>
        <p:txBody>
          <a:bodyPr wrap="none">
            <a:spAutoFit/>
          </a:bodyPr>
          <a:lstStyle/>
          <a:p>
            <a:pPr algn="ctr" eaLnBrk="0" hangingPunct="0">
              <a:defRPr/>
            </a:pPr>
            <a:r>
              <a:rPr lang="en-US" sz="1600" b="1" dirty="0">
                <a:ln w="10541" cmpd="sng">
                  <a:solidFill>
                    <a:srgbClr val="7D7D7D">
                      <a:tint val="100000"/>
                      <a:shade val="100000"/>
                      <a:satMod val="110000"/>
                    </a:srgbClr>
                  </a:solidFill>
                  <a:prstDash val="solid"/>
                </a:ln>
                <a:solidFill>
                  <a:schemeClr val="bg2"/>
                </a:solidFill>
                <a:latin typeface="+mj-lt"/>
              </a:rPr>
              <a:t>Ref: ISFO Process Man Rev 3  5.2.3.1</a:t>
            </a: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7" name="Title 1"/>
          <p:cNvSpPr>
            <a:spLocks noGrp="1"/>
          </p:cNvSpPr>
          <p:nvPr>
            <p:ph type="title"/>
          </p:nvPr>
        </p:nvSpPr>
        <p:spPr/>
        <p:txBody>
          <a:bodyPr/>
          <a:lstStyle/>
          <a:p>
            <a:r>
              <a:rPr lang="en-US" dirty="0" smtClean="0">
                <a:ea typeface="ＭＳ Ｐゴシック" pitchFamily="34" charset="-128"/>
              </a:rPr>
              <a:t>Responsibilities…cont</a:t>
            </a:r>
          </a:p>
        </p:txBody>
      </p:sp>
      <p:sp>
        <p:nvSpPr>
          <p:cNvPr id="183298" name="Content Placeholder 2"/>
          <p:cNvSpPr>
            <a:spLocks noGrp="1"/>
          </p:cNvSpPr>
          <p:nvPr>
            <p:ph idx="1"/>
          </p:nvPr>
        </p:nvSpPr>
        <p:spPr>
          <a:xfrm>
            <a:off x="461963" y="1354138"/>
            <a:ext cx="8224837" cy="5111750"/>
          </a:xfrm>
        </p:spPr>
        <p:txBody>
          <a:bodyPr/>
          <a:lstStyle/>
          <a:p>
            <a:r>
              <a:rPr lang="en-US" dirty="0" smtClean="0">
                <a:ea typeface="ＭＳ Ｐゴシック" pitchFamily="34" charset="-128"/>
              </a:rPr>
              <a:t>ISSM / ISSO</a:t>
            </a:r>
          </a:p>
          <a:p>
            <a:pPr lvl="1">
              <a:lnSpc>
                <a:spcPct val="150000"/>
              </a:lnSpc>
            </a:pPr>
            <a:r>
              <a:rPr lang="en-US" sz="2400" dirty="0" smtClean="0">
                <a:ea typeface="ＭＳ Ｐゴシック" pitchFamily="34" charset="-128"/>
              </a:rPr>
              <a:t>Assess extent of spill and plans cleanup actions</a:t>
            </a:r>
          </a:p>
          <a:p>
            <a:pPr lvl="1">
              <a:lnSpc>
                <a:spcPct val="150000"/>
              </a:lnSpc>
            </a:pPr>
            <a:r>
              <a:rPr lang="en-US" sz="2400" dirty="0" smtClean="0">
                <a:solidFill>
                  <a:schemeClr val="tx1"/>
                </a:solidFill>
                <a:ea typeface="ＭＳ Ｐゴシック" pitchFamily="34" charset="-128"/>
              </a:rPr>
              <a:t>Contact GCA to receive their spill clean up procedure(s) or receive approval if forwarding the DSS/Contractors’ procedure(s). </a:t>
            </a:r>
          </a:p>
          <a:p>
            <a:pPr lvl="1">
              <a:lnSpc>
                <a:spcPct val="150000"/>
              </a:lnSpc>
            </a:pPr>
            <a:r>
              <a:rPr lang="en-US" sz="2400" dirty="0" smtClean="0">
                <a:ea typeface="ＭＳ Ｐゴシック" pitchFamily="34" charset="-128"/>
              </a:rPr>
              <a:t>Conducts cleanup actions</a:t>
            </a:r>
          </a:p>
          <a:p>
            <a:pPr lvl="1">
              <a:lnSpc>
                <a:spcPct val="150000"/>
              </a:lnSpc>
            </a:pPr>
            <a:r>
              <a:rPr lang="en-US" sz="2400" dirty="0" smtClean="0">
                <a:ea typeface="ＭＳ Ｐゴシック" pitchFamily="34" charset="-128"/>
              </a:rPr>
              <a:t>Reports findings</a:t>
            </a:r>
          </a:p>
          <a:p>
            <a:pPr lvl="1">
              <a:lnSpc>
                <a:spcPct val="150000"/>
              </a:lnSpc>
            </a:pPr>
            <a:r>
              <a:rPr lang="en-US" sz="2400" dirty="0" smtClean="0">
                <a:ea typeface="ＭＳ Ｐゴシック" pitchFamily="34" charset="-128"/>
              </a:rPr>
              <a:t>Protect/Isolate systems from further contamination, etc</a:t>
            </a:r>
          </a:p>
        </p:txBody>
      </p:sp>
      <p:sp>
        <p:nvSpPr>
          <p:cNvPr id="4" name="Rectangle 3"/>
          <p:cNvSpPr/>
          <p:nvPr/>
        </p:nvSpPr>
        <p:spPr>
          <a:xfrm>
            <a:off x="5352577" y="6519446"/>
            <a:ext cx="3791423" cy="338554"/>
          </a:xfrm>
          <a:prstGeom prst="rect">
            <a:avLst/>
          </a:prstGeom>
          <a:noFill/>
        </p:spPr>
        <p:txBody>
          <a:bodyPr wrap="none">
            <a:spAutoFit/>
          </a:bodyPr>
          <a:lstStyle/>
          <a:p>
            <a:pPr algn="ctr" eaLnBrk="0" hangingPunct="0">
              <a:defRPr/>
            </a:pPr>
            <a:r>
              <a:rPr lang="en-US" sz="1600" b="1" dirty="0">
                <a:ln w="10541" cmpd="sng">
                  <a:solidFill>
                    <a:srgbClr val="7D7D7D">
                      <a:tint val="100000"/>
                      <a:shade val="100000"/>
                      <a:satMod val="110000"/>
                    </a:srgbClr>
                  </a:solidFill>
                  <a:prstDash val="solid"/>
                </a:ln>
                <a:solidFill>
                  <a:schemeClr val="bg2"/>
                </a:solidFill>
                <a:latin typeface="+mj-lt"/>
              </a:rPr>
              <a:t>Ref: ISFO Process Man Rev 3  5.2.3.1</a:t>
            </a:r>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Theme1">
  <a:themeElements>
    <a:clrScheme name="Custom 28">
      <a:dk1>
        <a:srgbClr val="000000"/>
      </a:dk1>
      <a:lt1>
        <a:srgbClr val="000000"/>
      </a:lt1>
      <a:dk2>
        <a:srgbClr val="003399"/>
      </a:dk2>
      <a:lt2>
        <a:srgbClr val="FFFFFF"/>
      </a:lt2>
      <a:accent1>
        <a:srgbClr val="3366CC"/>
      </a:accent1>
      <a:accent2>
        <a:srgbClr val="6EB82D"/>
      </a:accent2>
      <a:accent3>
        <a:srgbClr val="E5642D"/>
      </a:accent3>
      <a:accent4>
        <a:srgbClr val="0097BE"/>
      </a:accent4>
      <a:accent5>
        <a:srgbClr val="9933FF"/>
      </a:accent5>
      <a:accent6>
        <a:srgbClr val="009945"/>
      </a:accent6>
      <a:hlink>
        <a:srgbClr val="92002B"/>
      </a:hlink>
      <a:folHlink>
        <a:srgbClr val="33CCFF"/>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accent1">
                <a:gamma/>
                <a:shade val="46275"/>
                <a:invGamma/>
              </a:schemeClr>
            </a:gs>
            <a:gs pos="100000">
              <a:schemeClr val="accent1"/>
            </a:gs>
          </a:gsLst>
          <a:lin ang="5400000" scaled="1"/>
        </a:gradFill>
        <a:ln w="12700" cap="flat" cmpd="sng" algn="ctr">
          <a:solidFill>
            <a:srgbClr val="6699FF"/>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a:ln>
              <a:noFill/>
            </a:ln>
            <a:solidFill>
              <a:srgbClr val="FAFD00"/>
            </a:solidFill>
            <a:effectLst>
              <a:outerShdw blurRad="38100" dist="38100" dir="2700000" algn="tl">
                <a:srgbClr val="000000">
                  <a:alpha val="43137"/>
                </a:srgbClr>
              </a:outerShdw>
            </a:effectLst>
            <a:latin typeface="Arial" pitchFamily="-112" charset="0"/>
          </a:defRPr>
        </a:defPPr>
      </a:lstStyle>
    </a:spDef>
    <a:lnDef>
      <a:spPr bwMode="auto">
        <a:xfrm>
          <a:off x="0" y="0"/>
          <a:ext cx="1" cy="1"/>
        </a:xfrm>
        <a:custGeom>
          <a:avLst/>
          <a:gdLst/>
          <a:ahLst/>
          <a:cxnLst/>
          <a:rect l="0" t="0" r="0" b="0"/>
          <a:pathLst/>
        </a:custGeom>
        <a:gradFill rotWithShape="0">
          <a:gsLst>
            <a:gs pos="0">
              <a:schemeClr val="accent1">
                <a:gamma/>
                <a:shade val="46275"/>
                <a:invGamma/>
              </a:schemeClr>
            </a:gs>
            <a:gs pos="100000">
              <a:schemeClr val="accent1"/>
            </a:gs>
          </a:gsLst>
          <a:lin ang="5400000" scaled="1"/>
        </a:gradFill>
        <a:ln w="12700" cap="flat" cmpd="sng" algn="ctr">
          <a:solidFill>
            <a:srgbClr val="6699FF"/>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a:ln>
              <a:noFill/>
            </a:ln>
            <a:solidFill>
              <a:srgbClr val="FAFD00"/>
            </a:solidFill>
            <a:effectLst>
              <a:outerShdw blurRad="38100" dist="38100" dir="2700000" algn="tl">
                <a:srgbClr val="000000">
                  <a:alpha val="43137"/>
                </a:srgbClr>
              </a:outerShdw>
            </a:effectLst>
            <a:latin typeface="Arial" pitchFamily="-112" charset="0"/>
          </a:defRPr>
        </a:defPPr>
      </a:lstStyle>
    </a:lnDef>
    <a:txDef>
      <a:spPr>
        <a:noFill/>
      </a:spPr>
      <a:bodyPr wrap="none" rtlCol="0">
        <a:spAutoFit/>
      </a:bodyPr>
      <a:lstStyle>
        <a:defPPr>
          <a:defRPr dirty="0" err="1" smtClean="0">
            <a:solidFill>
              <a:schemeClr val="bg2"/>
            </a:solidFill>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279F"/>
        </a:dk2>
        <a:lt2>
          <a:srgbClr val="FFFFFF"/>
        </a:lt2>
        <a:accent1>
          <a:srgbClr val="0000FF"/>
        </a:accent1>
        <a:accent2>
          <a:srgbClr val="00AE00"/>
        </a:accent2>
        <a:accent3>
          <a:srgbClr val="AAACCD"/>
        </a:accent3>
        <a:accent4>
          <a:srgbClr val="DADADA"/>
        </a:accent4>
        <a:accent5>
          <a:srgbClr val="AAAAFF"/>
        </a:accent5>
        <a:accent6>
          <a:srgbClr val="009D00"/>
        </a:accent6>
        <a:hlink>
          <a:srgbClr val="9933FF"/>
        </a:hlink>
        <a:folHlink>
          <a:srgbClr val="33CCFF"/>
        </a:folHlink>
      </a:clrScheme>
      <a:clrMap bg1="dk2" tx1="lt1" bg2="dk1" tx2="lt2" accent1="accent1" accent2="accent2" accent3="accent3" accent4="accent4" accent5="accent5" accent6="accent6" hlink="hlink" folHlink="folHlink"/>
    </a:extraClrScheme>
    <a:extraClrScheme>
      <a:clrScheme name="Office Theme 9">
        <a:dk1>
          <a:srgbClr val="000000"/>
        </a:dk1>
        <a:lt1>
          <a:srgbClr val="FFFFFF"/>
        </a:lt1>
        <a:dk2>
          <a:srgbClr val="00279F"/>
        </a:dk2>
        <a:lt2>
          <a:srgbClr val="FFFFFF"/>
        </a:lt2>
        <a:accent1>
          <a:srgbClr val="6699FF"/>
        </a:accent1>
        <a:accent2>
          <a:srgbClr val="00AE00"/>
        </a:accent2>
        <a:accent3>
          <a:srgbClr val="AAACCD"/>
        </a:accent3>
        <a:accent4>
          <a:srgbClr val="DADADA"/>
        </a:accent4>
        <a:accent5>
          <a:srgbClr val="B8CAFF"/>
        </a:accent5>
        <a:accent6>
          <a:srgbClr val="009D00"/>
        </a:accent6>
        <a:hlink>
          <a:srgbClr val="9933FF"/>
        </a:hlink>
        <a:folHlink>
          <a:srgbClr val="33CC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5023</TotalTime>
  <Words>2300</Words>
  <Application>Microsoft Office PowerPoint</Application>
  <PresentationFormat>On-screen Show (4:3)</PresentationFormat>
  <Paragraphs>260</Paragraphs>
  <Slides>29</Slides>
  <Notes>20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Theme1</vt:lpstr>
      <vt:lpstr>Clip</vt:lpstr>
      <vt:lpstr>Managing a “Data Spill”</vt:lpstr>
      <vt:lpstr>Objectives</vt:lpstr>
      <vt:lpstr>Classified Data Spill</vt:lpstr>
      <vt:lpstr>Classified Spill Definition</vt:lpstr>
      <vt:lpstr>Data Spill / Incident Response Plan       </vt:lpstr>
      <vt:lpstr>Contamination occurs when…</vt:lpstr>
      <vt:lpstr>Responsibilities</vt:lpstr>
      <vt:lpstr>Responsibilities…cont</vt:lpstr>
      <vt:lpstr>Responsibilities…cont</vt:lpstr>
      <vt:lpstr>Conduct a preliminary inquiry!</vt:lpstr>
      <vt:lpstr>Sample preliminary inquiry</vt:lpstr>
      <vt:lpstr>Reporting Must be accomplished</vt:lpstr>
      <vt:lpstr>Is there a loss, compromise, or suspected compromise?</vt:lpstr>
      <vt:lpstr>Where to begin?</vt:lpstr>
      <vt:lpstr>What should be done? (cont.)</vt:lpstr>
      <vt:lpstr>What to expect from DSS</vt:lpstr>
      <vt:lpstr>Some important facts to consider…</vt:lpstr>
      <vt:lpstr>ISFO Cleansing Checklists</vt:lpstr>
      <vt:lpstr>What about an email server?</vt:lpstr>
      <vt:lpstr>Forget any components?</vt:lpstr>
      <vt:lpstr>Follow through!</vt:lpstr>
      <vt:lpstr>Prepare Final Report</vt:lpstr>
      <vt:lpstr>Sample Administrative Inquiry</vt:lpstr>
      <vt:lpstr>Final Actions</vt:lpstr>
      <vt:lpstr>Follow available guidance!</vt:lpstr>
      <vt:lpstr>Overwrite utilities programs</vt:lpstr>
      <vt:lpstr>Slide 27</vt:lpstr>
      <vt:lpstr>Report suspenses!</vt:lpstr>
      <vt:lpstr>Summary</vt:lpstr>
    </vt:vector>
  </TitlesOfParts>
  <Company>DSS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Manage a Contamination Incident</dc:title>
  <dc:creator>DSS</dc:creator>
  <cp:lastModifiedBy>cvelez1</cp:lastModifiedBy>
  <cp:revision>334</cp:revision>
  <cp:lastPrinted>2003-03-13T14:19:22Z</cp:lastPrinted>
  <dcterms:created xsi:type="dcterms:W3CDTF">2003-03-11T15:55:19Z</dcterms:created>
  <dcterms:modified xsi:type="dcterms:W3CDTF">2012-03-13T19:13:05Z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 Author">
    <vt:lpwstr>ACCT03\i04086</vt:lpwstr>
  </property>
  <property fmtid="{D5CDD505-2E9C-101B-9397-08002B2CF9AE}" pid="3" name="Document Sensitivity">
    <vt:lpwstr>1</vt:lpwstr>
  </property>
  <property fmtid="{D5CDD505-2E9C-101B-9397-08002B2CF9AE}" pid="4" name="ThirdParty">
    <vt:lpwstr/>
  </property>
  <property fmtid="{D5CDD505-2E9C-101B-9397-08002B2CF9AE}" pid="5" name="OCI Restriction">
    <vt:bool>false</vt:bool>
  </property>
  <property fmtid="{D5CDD505-2E9C-101B-9397-08002B2CF9AE}" pid="6" name="OCI Additional Info">
    <vt:lpwstr/>
  </property>
  <property fmtid="{D5CDD505-2E9C-101B-9397-08002B2CF9AE}" pid="7" name="Allow Header Overwrite">
    <vt:lpwstr>-1</vt:lpwstr>
  </property>
  <property fmtid="{D5CDD505-2E9C-101B-9397-08002B2CF9AE}" pid="8" name="Allow Footer Overwrite">
    <vt:lpwstr>-1</vt:lpwstr>
  </property>
  <property fmtid="{D5CDD505-2E9C-101B-9397-08002B2CF9AE}" pid="9" name="Multiple Selected">
    <vt:lpwstr>-1</vt:lpwstr>
  </property>
  <property fmtid="{D5CDD505-2E9C-101B-9397-08002B2CF9AE}" pid="10" name="SIPHeaderWording">
    <vt:lpwstr/>
  </property>
  <property fmtid="{D5CDD505-2E9C-101B-9397-08002B2CF9AE}" pid="11" name="SIPLevel">
    <vt:lpwstr>0</vt:lpwstr>
  </property>
</Properties>
</file>